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771" r:id="rId1"/>
    <p:sldMasterId id="2147483823" r:id="rId2"/>
  </p:sldMasterIdLst>
  <p:notesMasterIdLst>
    <p:notesMasterId r:id="rId112"/>
  </p:notesMasterIdLst>
  <p:handoutMasterIdLst>
    <p:handoutMasterId r:id="rId113"/>
  </p:handoutMasterIdLst>
  <p:sldIdLst>
    <p:sldId id="256" r:id="rId3"/>
    <p:sldId id="324" r:id="rId4"/>
    <p:sldId id="401" r:id="rId5"/>
    <p:sldId id="412" r:id="rId6"/>
    <p:sldId id="321" r:id="rId7"/>
    <p:sldId id="400" r:id="rId8"/>
    <p:sldId id="350" r:id="rId9"/>
    <p:sldId id="370" r:id="rId10"/>
    <p:sldId id="352" r:id="rId11"/>
    <p:sldId id="369" r:id="rId12"/>
    <p:sldId id="406" r:id="rId13"/>
    <p:sldId id="389" r:id="rId14"/>
    <p:sldId id="390" r:id="rId15"/>
    <p:sldId id="353" r:id="rId16"/>
    <p:sldId id="462" r:id="rId17"/>
    <p:sldId id="366" r:id="rId18"/>
    <p:sldId id="367" r:id="rId19"/>
    <p:sldId id="376" r:id="rId20"/>
    <p:sldId id="411" r:id="rId21"/>
    <p:sldId id="340" r:id="rId22"/>
    <p:sldId id="335" r:id="rId23"/>
    <p:sldId id="446" r:id="rId24"/>
    <p:sldId id="371" r:id="rId25"/>
    <p:sldId id="373" r:id="rId26"/>
    <p:sldId id="372" r:id="rId27"/>
    <p:sldId id="331" r:id="rId28"/>
    <p:sldId id="378" r:id="rId29"/>
    <p:sldId id="374" r:id="rId30"/>
    <p:sldId id="385" r:id="rId31"/>
    <p:sldId id="386" r:id="rId32"/>
    <p:sldId id="383" r:id="rId33"/>
    <p:sldId id="333" r:id="rId34"/>
    <p:sldId id="394" r:id="rId35"/>
    <p:sldId id="379" r:id="rId36"/>
    <p:sldId id="380" r:id="rId37"/>
    <p:sldId id="382" r:id="rId38"/>
    <p:sldId id="395" r:id="rId39"/>
    <p:sldId id="453" r:id="rId40"/>
    <p:sldId id="431" r:id="rId41"/>
    <p:sldId id="427" r:id="rId42"/>
    <p:sldId id="384" r:id="rId43"/>
    <p:sldId id="336" r:id="rId44"/>
    <p:sldId id="393" r:id="rId45"/>
    <p:sldId id="398" r:id="rId46"/>
    <p:sldId id="397" r:id="rId47"/>
    <p:sldId id="404" r:id="rId48"/>
    <p:sldId id="387" r:id="rId49"/>
    <p:sldId id="346" r:id="rId50"/>
    <p:sldId id="347" r:id="rId51"/>
    <p:sldId id="348" r:id="rId52"/>
    <p:sldId id="402" r:id="rId53"/>
    <p:sldId id="392" r:id="rId54"/>
    <p:sldId id="417" r:id="rId55"/>
    <p:sldId id="368" r:id="rId56"/>
    <p:sldId id="437" r:id="rId57"/>
    <p:sldId id="438" r:id="rId58"/>
    <p:sldId id="439" r:id="rId59"/>
    <p:sldId id="388" r:id="rId60"/>
    <p:sldId id="440" r:id="rId61"/>
    <p:sldId id="399" r:id="rId62"/>
    <p:sldId id="413" r:id="rId63"/>
    <p:sldId id="354" r:id="rId64"/>
    <p:sldId id="428" r:id="rId65"/>
    <p:sldId id="408" r:id="rId66"/>
    <p:sldId id="416" r:id="rId67"/>
    <p:sldId id="430" r:id="rId68"/>
    <p:sldId id="410" r:id="rId69"/>
    <p:sldId id="409" r:id="rId70"/>
    <p:sldId id="435" r:id="rId71"/>
    <p:sldId id="420" r:id="rId72"/>
    <p:sldId id="419" r:id="rId73"/>
    <p:sldId id="421" r:id="rId74"/>
    <p:sldId id="424" r:id="rId75"/>
    <p:sldId id="422" r:id="rId76"/>
    <p:sldId id="425" r:id="rId77"/>
    <p:sldId id="426" r:id="rId78"/>
    <p:sldId id="443" r:id="rId79"/>
    <p:sldId id="361" r:id="rId80"/>
    <p:sldId id="396" r:id="rId81"/>
    <p:sldId id="441" r:id="rId82"/>
    <p:sldId id="433" r:id="rId83"/>
    <p:sldId id="357" r:id="rId84"/>
    <p:sldId id="359" r:id="rId85"/>
    <p:sldId id="458" r:id="rId86"/>
    <p:sldId id="459" r:id="rId87"/>
    <p:sldId id="460" r:id="rId88"/>
    <p:sldId id="461" r:id="rId89"/>
    <p:sldId id="325" r:id="rId90"/>
    <p:sldId id="454" r:id="rId91"/>
    <p:sldId id="455" r:id="rId92"/>
    <p:sldId id="456" r:id="rId93"/>
    <p:sldId id="457" r:id="rId94"/>
    <p:sldId id="450" r:id="rId95"/>
    <p:sldId id="451" r:id="rId96"/>
    <p:sldId id="452" r:id="rId97"/>
    <p:sldId id="329" r:id="rId98"/>
    <p:sldId id="328" r:id="rId99"/>
    <p:sldId id="445" r:id="rId100"/>
    <p:sldId id="327" r:id="rId101"/>
    <p:sldId id="364" r:id="rId102"/>
    <p:sldId id="432" r:id="rId103"/>
    <p:sldId id="434" r:id="rId104"/>
    <p:sldId id="423" r:id="rId105"/>
    <p:sldId id="444" r:id="rId106"/>
    <p:sldId id="414" r:id="rId107"/>
    <p:sldId id="447" r:id="rId108"/>
    <p:sldId id="448" r:id="rId109"/>
    <p:sldId id="449" r:id="rId110"/>
    <p:sldId id="296" r:id="rId111"/>
  </p:sldIdLst>
  <p:sldSz cx="9144000" cy="6858000" type="screen4x3"/>
  <p:notesSz cx="7010400" cy="9296400"/>
  <p:defaultTex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p:defaultTextStyle>
  <p:extLst>
    <p:ext uri="{521415D9-36F7-43E2-AB2F-B90AF26B5E84}">
      <p14:sectionLst xmlns:p14="http://schemas.microsoft.com/office/powerpoint/2010/main">
        <p14:section name="Title" id="{39DB0E5B-AB7C-4DEA-AA6D-31F199D46B90}">
          <p14:sldIdLst>
            <p14:sldId id="256"/>
          </p14:sldIdLst>
        </p14:section>
        <p14:section name="Agenda Basics" id="{E6465E34-57D4-47AA-A06C-9C9502F72B7F}">
          <p14:sldIdLst>
            <p14:sldId id="324"/>
          </p14:sldIdLst>
        </p14:section>
        <p14:section name="Basics" id="{6DD758B3-44C5-4A9E-B4A2-89C8DEEB4D3B}">
          <p14:sldIdLst>
            <p14:sldId id="401"/>
            <p14:sldId id="412"/>
            <p14:sldId id="321"/>
            <p14:sldId id="400"/>
            <p14:sldId id="350"/>
            <p14:sldId id="370"/>
            <p14:sldId id="352"/>
            <p14:sldId id="369"/>
            <p14:sldId id="406"/>
            <p14:sldId id="389"/>
            <p14:sldId id="390"/>
            <p14:sldId id="353"/>
            <p14:sldId id="462"/>
            <p14:sldId id="366"/>
            <p14:sldId id="367"/>
            <p14:sldId id="376"/>
            <p14:sldId id="411"/>
          </p14:sldIdLst>
        </p14:section>
        <p14:section name="Agenda Port Mirror" id="{BB2EB666-2FD7-4CAC-AD00-93895745255B}">
          <p14:sldIdLst>
            <p14:sldId id="340"/>
          </p14:sldIdLst>
        </p14:section>
        <p14:section name="Port Mirror" id="{3D864F65-C062-4E80-969C-DC3131E95FD1}">
          <p14:sldIdLst>
            <p14:sldId id="335"/>
            <p14:sldId id="446"/>
            <p14:sldId id="371"/>
            <p14:sldId id="373"/>
            <p14:sldId id="372"/>
            <p14:sldId id="331"/>
            <p14:sldId id="378"/>
            <p14:sldId id="374"/>
            <p14:sldId id="385"/>
            <p14:sldId id="386"/>
          </p14:sldIdLst>
        </p14:section>
        <p14:section name="Agenda Capture" id="{D73362D4-4124-49A0-A991-93A3611E31E0}">
          <p14:sldIdLst>
            <p14:sldId id="383"/>
          </p14:sldIdLst>
        </p14:section>
        <p14:section name=" Traffic Capture" id="{8EC929C3-B6F7-4C81-BEBB-8BE9984A7B4B}">
          <p14:sldIdLst>
            <p14:sldId id="333"/>
            <p14:sldId id="394"/>
            <p14:sldId id="379"/>
            <p14:sldId id="380"/>
            <p14:sldId id="382"/>
            <p14:sldId id="395"/>
            <p14:sldId id="453"/>
            <p14:sldId id="431"/>
            <p14:sldId id="427"/>
            <p14:sldId id="384"/>
            <p14:sldId id="336"/>
            <p14:sldId id="393"/>
            <p14:sldId id="398"/>
            <p14:sldId id="397"/>
            <p14:sldId id="404"/>
            <p14:sldId id="387"/>
            <p14:sldId id="346"/>
            <p14:sldId id="347"/>
            <p14:sldId id="348"/>
            <p14:sldId id="402"/>
          </p14:sldIdLst>
        </p14:section>
        <p14:section name="AgendaTraces" id="{0B8E3938-D4F7-429A-AC4F-51A59629FBFE}">
          <p14:sldIdLst>
            <p14:sldId id="392"/>
          </p14:sldIdLst>
        </p14:section>
        <p14:section name="Analyzing Traces" id="{0670072D-A3A6-44D9-A067-EF2F5CEB94D6}">
          <p14:sldIdLst>
            <p14:sldId id="417"/>
            <p14:sldId id="368"/>
            <p14:sldId id="437"/>
            <p14:sldId id="438"/>
            <p14:sldId id="439"/>
            <p14:sldId id="388"/>
            <p14:sldId id="440"/>
            <p14:sldId id="399"/>
            <p14:sldId id="413"/>
            <p14:sldId id="354"/>
            <p14:sldId id="428"/>
            <p14:sldId id="408"/>
            <p14:sldId id="416"/>
            <p14:sldId id="430"/>
            <p14:sldId id="410"/>
            <p14:sldId id="409"/>
            <p14:sldId id="435"/>
            <p14:sldId id="420"/>
            <p14:sldId id="419"/>
            <p14:sldId id="421"/>
            <p14:sldId id="424"/>
            <p14:sldId id="422"/>
            <p14:sldId id="425"/>
            <p14:sldId id="426"/>
            <p14:sldId id="443"/>
            <p14:sldId id="361"/>
            <p14:sldId id="396"/>
            <p14:sldId id="441"/>
            <p14:sldId id="433"/>
            <p14:sldId id="357"/>
            <p14:sldId id="359"/>
            <p14:sldId id="458"/>
            <p14:sldId id="459"/>
            <p14:sldId id="460"/>
            <p14:sldId id="461"/>
            <p14:sldId id="325"/>
            <p14:sldId id="454"/>
            <p14:sldId id="455"/>
            <p14:sldId id="456"/>
            <p14:sldId id="457"/>
            <p14:sldId id="450"/>
            <p14:sldId id="451"/>
            <p14:sldId id="452"/>
            <p14:sldId id="329"/>
            <p14:sldId id="328"/>
            <p14:sldId id="445"/>
            <p14:sldId id="327"/>
            <p14:sldId id="364"/>
            <p14:sldId id="432"/>
            <p14:sldId id="434"/>
            <p14:sldId id="423"/>
            <p14:sldId id="444"/>
            <p14:sldId id="414"/>
            <p14:sldId id="447"/>
            <p14:sldId id="448"/>
            <p14:sldId id="449"/>
            <p14:sldId id="296"/>
          </p14:sldIdLst>
        </p14:section>
      </p14:sectionLst>
    </p:ext>
    <p:ext uri="{EFAFB233-063F-42B5-8137-9DF3F51BA10A}">
      <p15:sldGuideLst xmlns:p15="http://schemas.microsoft.com/office/powerpoint/2012/main">
        <p15:guide id="1" orient="horz" pos="2912">
          <p15:clr>
            <a:srgbClr val="A4A3A4"/>
          </p15:clr>
        </p15:guide>
        <p15:guide id="2">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A33C"/>
    <a:srgbClr val="66B84F"/>
    <a:srgbClr val="30D646"/>
    <a:srgbClr val="43C54C"/>
    <a:srgbClr val="479F47"/>
    <a:srgbClr val="003EA2"/>
    <a:srgbClr val="A5A6A5"/>
    <a:srgbClr val="808084"/>
    <a:srgbClr val="86868A"/>
    <a:srgbClr val="00B9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74" autoAdjust="0"/>
    <p:restoredTop sz="74749" autoAdjust="0"/>
  </p:normalViewPr>
  <p:slideViewPr>
    <p:cSldViewPr snapToGrid="0">
      <p:cViewPr varScale="1">
        <p:scale>
          <a:sx n="88" d="100"/>
          <a:sy n="88" d="100"/>
        </p:scale>
        <p:origin x="1166" y="53"/>
      </p:cViewPr>
      <p:guideLst>
        <p:guide orient="horz" pos="2912"/>
        <p:guide/>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14" d="100"/>
          <a:sy n="114" d="100"/>
        </p:scale>
        <p:origin x="-2280" y="-11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tableStyles" Target="tableStyle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notesMaster" Target="notesMasters/notesMaster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slide" Target="slides/slide108.xml"/><Relationship Id="rId115"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sz="800" dirty="0">
              <a:solidFill>
                <a:srgbClr val="808080"/>
              </a:solidFill>
            </a:endParaRPr>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16EABADD-5C5B-464D-8ABA-C2EB27A16069}" type="datetimeFigureOut">
              <a:rPr lang="en-US" sz="800" smtClean="0">
                <a:solidFill>
                  <a:srgbClr val="808080"/>
                </a:solidFill>
              </a:rPr>
              <a:pPr/>
              <a:t>1/12/2016</a:t>
            </a:fld>
            <a:endParaRPr lang="en-US" sz="800" dirty="0">
              <a:solidFill>
                <a:srgbClr val="808080"/>
              </a:solidFill>
            </a:endParaRPr>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sz="800" dirty="0">
              <a:solidFill>
                <a:srgbClr val="808080"/>
              </a:solidFill>
            </a:endParaRPr>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393F4099-6FC9-5142-A460-BCC6ADF42FE2}" type="slidenum">
              <a:rPr lang="en-US" sz="800" smtClean="0">
                <a:solidFill>
                  <a:srgbClr val="808080"/>
                </a:solidFill>
              </a:rPr>
              <a:pPr/>
              <a:t>‹#›</a:t>
            </a:fld>
            <a:endParaRPr lang="en-US" sz="800" dirty="0">
              <a:solidFill>
                <a:srgbClr val="808080"/>
              </a:solidFill>
            </a:endParaRPr>
          </a:p>
        </p:txBody>
      </p:sp>
    </p:spTree>
    <p:extLst>
      <p:ext uri="{BB962C8B-B14F-4D97-AF65-F5344CB8AC3E}">
        <p14:creationId xmlns:p14="http://schemas.microsoft.com/office/powerpoint/2010/main" val="23791975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eaLnBrk="0" hangingPunct="0">
              <a:lnSpc>
                <a:spcPct val="100000"/>
              </a:lnSpc>
              <a:defRPr sz="800">
                <a:solidFill>
                  <a:schemeClr val="bg2"/>
                </a:solidFill>
                <a:latin typeface="Arial" charset="0"/>
              </a:defRPr>
            </a:lvl1pPr>
          </a:lstStyle>
          <a:p>
            <a:pPr>
              <a:defRPr/>
            </a:pPr>
            <a:endParaRPr lang="en-US" dirty="0"/>
          </a:p>
        </p:txBody>
      </p:sp>
      <p:sp>
        <p:nvSpPr>
          <p:cNvPr id="7171"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eaLnBrk="0" hangingPunct="0">
              <a:lnSpc>
                <a:spcPct val="100000"/>
              </a:lnSpc>
              <a:defRPr sz="800">
                <a:solidFill>
                  <a:schemeClr val="bg2"/>
                </a:solidFill>
                <a:latin typeface="Arial" charset="0"/>
              </a:defRPr>
            </a:lvl1pPr>
          </a:lstStyle>
          <a:p>
            <a:pPr>
              <a:defRPr/>
            </a:pPr>
            <a:endParaRPr lang="en-US" dirty="0"/>
          </a:p>
        </p:txBody>
      </p:sp>
      <p:sp>
        <p:nvSpPr>
          <p:cNvPr id="11268"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1142999" y="4416425"/>
            <a:ext cx="4724401"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174"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eaLnBrk="0" hangingPunct="0">
              <a:lnSpc>
                <a:spcPct val="100000"/>
              </a:lnSpc>
              <a:defRPr sz="800">
                <a:solidFill>
                  <a:schemeClr val="bg2"/>
                </a:solidFill>
                <a:latin typeface="Arial" charset="0"/>
              </a:defRPr>
            </a:lvl1pPr>
          </a:lstStyle>
          <a:p>
            <a:pPr>
              <a:defRPr/>
            </a:pPr>
            <a:endParaRPr lang="en-US" dirty="0"/>
          </a:p>
        </p:txBody>
      </p:sp>
      <p:sp>
        <p:nvSpPr>
          <p:cNvPr id="7175"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eaLnBrk="0" hangingPunct="0">
              <a:lnSpc>
                <a:spcPct val="100000"/>
              </a:lnSpc>
              <a:defRPr sz="800">
                <a:solidFill>
                  <a:schemeClr val="bg2"/>
                </a:solidFill>
                <a:latin typeface="Arial" charset="0"/>
              </a:defRPr>
            </a:lvl1pPr>
          </a:lstStyle>
          <a:p>
            <a:pPr>
              <a:defRPr/>
            </a:pPr>
            <a:fld id="{A6C28AE9-8240-1642-85A6-FD4DDA375FD7}" type="slidenum">
              <a:rPr lang="en-US" smtClean="0"/>
              <a:pPr>
                <a:defRPr/>
              </a:pPr>
              <a:t>‹#›</a:t>
            </a:fld>
            <a:endParaRPr lang="en-US" dirty="0"/>
          </a:p>
        </p:txBody>
      </p:sp>
    </p:spTree>
    <p:extLst>
      <p:ext uri="{BB962C8B-B14F-4D97-AF65-F5344CB8AC3E}">
        <p14:creationId xmlns:p14="http://schemas.microsoft.com/office/powerpoint/2010/main" val="256518753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100" kern="1200">
        <a:solidFill>
          <a:schemeClr val="tx1"/>
        </a:solidFill>
        <a:latin typeface="Arial Narrow"/>
        <a:ea typeface="ＭＳ Ｐゴシック" charset="-128"/>
        <a:cs typeface="Arial Narrow"/>
      </a:defRPr>
    </a:lvl1pPr>
    <a:lvl2pPr marL="457200" algn="l" rtl="0" eaLnBrk="0" fontAlgn="base" hangingPunct="0">
      <a:spcBef>
        <a:spcPct val="30000"/>
      </a:spcBef>
      <a:spcAft>
        <a:spcPct val="0"/>
      </a:spcAft>
      <a:defRPr sz="1100" kern="1200">
        <a:solidFill>
          <a:schemeClr val="tx1"/>
        </a:solidFill>
        <a:latin typeface="Arial Narrow"/>
        <a:ea typeface="ＭＳ Ｐゴシック" charset="-128"/>
        <a:cs typeface="Arial Narrow"/>
      </a:defRPr>
    </a:lvl2pPr>
    <a:lvl3pPr marL="914400" algn="l" rtl="0" eaLnBrk="0" fontAlgn="base" hangingPunct="0">
      <a:spcBef>
        <a:spcPct val="30000"/>
      </a:spcBef>
      <a:spcAft>
        <a:spcPct val="0"/>
      </a:spcAft>
      <a:defRPr sz="1100" kern="1200">
        <a:solidFill>
          <a:schemeClr val="tx1"/>
        </a:solidFill>
        <a:latin typeface="Arial Narrow"/>
        <a:ea typeface="ＭＳ Ｐゴシック" charset="-128"/>
        <a:cs typeface="Arial Narrow"/>
      </a:defRPr>
    </a:lvl3pPr>
    <a:lvl4pPr marL="1371600" algn="l" rtl="0" eaLnBrk="0" fontAlgn="base" hangingPunct="0">
      <a:spcBef>
        <a:spcPct val="30000"/>
      </a:spcBef>
      <a:spcAft>
        <a:spcPct val="0"/>
      </a:spcAft>
      <a:defRPr sz="1100" kern="1200">
        <a:solidFill>
          <a:schemeClr val="tx1"/>
        </a:solidFill>
        <a:latin typeface="Arial Narrow"/>
        <a:ea typeface="ＭＳ Ｐゴシック" charset="-128"/>
        <a:cs typeface="Arial Narrow"/>
      </a:defRPr>
    </a:lvl4pPr>
    <a:lvl5pPr marL="1828800" algn="l" rtl="0" eaLnBrk="0" fontAlgn="base" hangingPunct="0">
      <a:spcBef>
        <a:spcPct val="30000"/>
      </a:spcBef>
      <a:spcAft>
        <a:spcPct val="0"/>
      </a:spcAft>
      <a:defRPr sz="1100" kern="1200">
        <a:solidFill>
          <a:schemeClr val="tx1"/>
        </a:solidFill>
        <a:latin typeface="Arial Narrow"/>
        <a:ea typeface="ＭＳ Ｐゴシック" charset="-128"/>
        <a:cs typeface="Arial Narrow"/>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142999" y="4416425"/>
            <a:ext cx="4724401" cy="4183063"/>
          </a:xfrm>
        </p:spPr>
        <p:txBody>
          <a:bodyPr>
            <a:normAutofit/>
          </a:bodyPr>
          <a:lstStyle/>
          <a:p>
            <a:endParaRPr lang="en-US" sz="1000" dirty="0"/>
          </a:p>
        </p:txBody>
      </p:sp>
      <p:sp>
        <p:nvSpPr>
          <p:cNvPr id="4" name="Slide Number Placeholder 3"/>
          <p:cNvSpPr>
            <a:spLocks noGrp="1"/>
          </p:cNvSpPr>
          <p:nvPr>
            <p:ph type="sldNum" sz="quarter" idx="10"/>
          </p:nvPr>
        </p:nvSpPr>
        <p:spPr/>
        <p:txBody>
          <a:bodyPr/>
          <a:lstStyle/>
          <a:p>
            <a:pPr>
              <a:defRPr/>
            </a:pPr>
            <a:fld id="{A6C28AE9-8240-1642-85A6-FD4DDA375FD7}" type="slidenum">
              <a:rPr lang="en-US" smtClean="0"/>
              <a:pPr>
                <a:defRPr/>
              </a:pPr>
              <a:t>1</a:t>
            </a:fld>
            <a:endParaRPr lang="en-US" dirty="0"/>
          </a:p>
        </p:txBody>
      </p:sp>
    </p:spTree>
    <p:extLst>
      <p:ext uri="{BB962C8B-B14F-4D97-AF65-F5344CB8AC3E}">
        <p14:creationId xmlns:p14="http://schemas.microsoft.com/office/powerpoint/2010/main" val="3769065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EtherNet/IP</a:t>
            </a:r>
            <a:r>
              <a:rPr lang="en-US" baseline="0" dirty="0" smtClean="0"/>
              <a:t> Diagnostics Faceplate allows commonly used diagnostics data to be collected and easily viewed for up to 50 devices.</a:t>
            </a:r>
          </a:p>
          <a:p>
            <a:endParaRPr lang="en-US" baseline="0" dirty="0" smtClean="0"/>
          </a:p>
          <a:p>
            <a:r>
              <a:rPr lang="en-US" baseline="0" dirty="0" smtClean="0"/>
              <a:t>Faceplates are available for both SE and ME.</a:t>
            </a:r>
          </a:p>
          <a:p>
            <a:endParaRPr lang="en-US" baseline="0" dirty="0" smtClean="0"/>
          </a:p>
          <a:p>
            <a:r>
              <a:rPr lang="en-US" baseline="0" dirty="0" smtClean="0"/>
              <a:t>Proactive tool to detect network and device communication errors.</a:t>
            </a:r>
            <a:endParaRPr lang="en-US" dirty="0"/>
          </a:p>
        </p:txBody>
      </p:sp>
      <p:sp>
        <p:nvSpPr>
          <p:cNvPr id="4" name="Slide Number Placeholder 3"/>
          <p:cNvSpPr>
            <a:spLocks noGrp="1"/>
          </p:cNvSpPr>
          <p:nvPr>
            <p:ph type="sldNum" sz="quarter" idx="10"/>
          </p:nvPr>
        </p:nvSpPr>
        <p:spPr/>
        <p:txBody>
          <a:bodyPr/>
          <a:lstStyle/>
          <a:p>
            <a:pPr>
              <a:defRPr/>
            </a:pPr>
            <a:fld id="{A6C28AE9-8240-1642-85A6-FD4DDA375FD7}" type="slidenum">
              <a:rPr lang="en-US" smtClean="0"/>
              <a:pPr>
                <a:defRPr/>
              </a:pPr>
              <a:t>17</a:t>
            </a:fld>
            <a:endParaRPr lang="en-US" dirty="0"/>
          </a:p>
        </p:txBody>
      </p:sp>
    </p:spTree>
    <p:extLst>
      <p:ext uri="{BB962C8B-B14F-4D97-AF65-F5344CB8AC3E}">
        <p14:creationId xmlns:p14="http://schemas.microsoft.com/office/powerpoint/2010/main" val="25242076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9.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9.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9.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1 line">
    <p:bg>
      <p:bgPr>
        <a:solidFill>
          <a:schemeClr val="bg2"/>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197"/>
            <a:ext cx="8991600" cy="6629400"/>
          </a:xfrm>
          <a:prstGeom prst="rect">
            <a:avLst/>
          </a:prstGeom>
          <a:gradFill>
            <a:gsLst>
              <a:gs pos="94000">
                <a:srgbClr val="FEFEFE"/>
              </a:gs>
              <a:gs pos="6000">
                <a:srgbClr val="F4F4F4"/>
              </a:gs>
              <a:gs pos="0">
                <a:schemeClr val="bg1">
                  <a:lumMod val="85000"/>
                </a:schemeClr>
              </a:gs>
              <a:gs pos="100000">
                <a:schemeClr val="bg1">
                  <a:lumMod val="85000"/>
                </a:schemeClr>
              </a:gs>
            </a:gsLst>
            <a:lin ang="16200000" scaled="0"/>
          </a:gradFill>
          <a:ln>
            <a:headEnd/>
            <a:tailEnd/>
          </a:ln>
        </p:spPr>
        <p:style>
          <a:lnRef idx="0">
            <a:schemeClr val="accent5"/>
          </a:lnRef>
          <a:fillRef idx="3">
            <a:schemeClr val="accent5"/>
          </a:fillRef>
          <a:effectRef idx="3">
            <a:schemeClr val="accent5"/>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25" name="Rectangle 24"/>
          <p:cNvSpPr/>
          <p:nvPr userDrawn="1"/>
        </p:nvSpPr>
        <p:spPr bwMode="auto">
          <a:xfrm>
            <a:off x="228600" y="2819400"/>
            <a:ext cx="8382000" cy="914400"/>
          </a:xfrm>
          <a:prstGeom prst="rect">
            <a:avLst/>
          </a:prstGeom>
          <a:gradFill flip="none" rotWithShape="1">
            <a:gsLst>
              <a:gs pos="0">
                <a:schemeClr val="bg1">
                  <a:lumMod val="85000"/>
                </a:schemeClr>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w="4445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58674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r" eaLnBrk="0" hangingPunct="0">
              <a:lnSpc>
                <a:spcPct val="100000"/>
              </a:lnSpc>
              <a:defRPr/>
            </a:pPr>
            <a:r>
              <a:rPr lang="en-US" sz="800" kern="0" spc="20" dirty="0">
                <a:solidFill>
                  <a:srgbClr val="FFFFFF"/>
                </a:solidFill>
                <a:ea typeface="Arial Unicode MS" charset="0"/>
                <a:cs typeface="Arial Unicode MS" charset="0"/>
              </a:rPr>
              <a:t>Copyright ©</a:t>
            </a:r>
            <a:r>
              <a:rPr lang="en-US" sz="800" kern="0" spc="20" dirty="0" smtClean="0">
                <a:solidFill>
                  <a:srgbClr val="FFFFFF"/>
                </a:solidFill>
                <a:ea typeface="Arial Unicode MS" charset="0"/>
                <a:cs typeface="Arial Unicode MS" charset="0"/>
              </a:rPr>
              <a:t> </a:t>
            </a:r>
            <a:r>
              <a:rPr lang="en-US" sz="800" kern="0" spc="20" dirty="0" smtClean="0">
                <a:solidFill>
                  <a:schemeClr val="bg1"/>
                </a:solidFill>
                <a:ea typeface="Arial Unicode MS" charset="0"/>
                <a:cs typeface="Arial Unicode MS" charset="0"/>
              </a:rPr>
              <a:t>2014</a:t>
            </a:r>
            <a:r>
              <a:rPr lang="en-US" sz="800" kern="0" spc="20" dirty="0" smtClean="0">
                <a:solidFill>
                  <a:srgbClr val="FFFFFF"/>
                </a:solidFill>
                <a:ea typeface="Arial Unicode MS" charset="0"/>
                <a:cs typeface="Arial Unicode MS" charset="0"/>
              </a:rPr>
              <a:t> Rockwell </a:t>
            </a:r>
            <a:r>
              <a:rPr lang="en-US" sz="800" kern="0" spc="20" dirty="0">
                <a:solidFill>
                  <a:srgbClr val="FFFFFF"/>
                </a:solidFill>
                <a:ea typeface="Arial Unicode MS" charset="0"/>
                <a:cs typeface="Arial Unicode MS" charset="0"/>
              </a:rPr>
              <a:t>Automation, Inc. All </a:t>
            </a:r>
            <a:r>
              <a:rPr lang="en-US" sz="800" kern="0" spc="20" dirty="0" smtClean="0">
                <a:solidFill>
                  <a:srgbClr val="FFFFFF"/>
                </a:solidFill>
                <a:ea typeface="Arial Unicode MS" charset="0"/>
                <a:cs typeface="Arial Unicode MS" charset="0"/>
              </a:rPr>
              <a:t>Rights Reserved</a:t>
            </a:r>
            <a:r>
              <a:rPr lang="en-US" sz="800" kern="0" spc="20" dirty="0">
                <a:solidFill>
                  <a:srgbClr val="FFFFFF"/>
                </a:solidFill>
                <a:ea typeface="Arial Unicode MS" charset="0"/>
                <a:cs typeface="Arial Unicode MS" charset="0"/>
              </a:rPr>
              <a:t>.</a:t>
            </a:r>
          </a:p>
        </p:txBody>
      </p:sp>
      <p:sp>
        <p:nvSpPr>
          <p:cNvPr id="128004" name="Rectangle 4"/>
          <p:cNvSpPr>
            <a:spLocks noGrp="1" noChangeArrowheads="1"/>
          </p:cNvSpPr>
          <p:nvPr>
            <p:ph type="ctrTitle" hasCustomPrompt="1"/>
          </p:nvPr>
        </p:nvSpPr>
        <p:spPr>
          <a:xfrm>
            <a:off x="838200" y="2891658"/>
            <a:ext cx="7848600" cy="495007"/>
          </a:xfrm>
        </p:spPr>
        <p:txBody>
          <a:bodyPr wrap="square">
            <a:spAutoFit/>
          </a:bodyPr>
          <a:lstStyle>
            <a:lvl1pPr>
              <a:defRPr sz="3000">
                <a:solidFill>
                  <a:schemeClr val="accent1"/>
                </a:solidFill>
              </a:defRPr>
            </a:lvl1pPr>
          </a:lstStyle>
          <a:p>
            <a:r>
              <a:rPr lang="en-US" dirty="0"/>
              <a:t>Click </a:t>
            </a:r>
            <a:r>
              <a:rPr lang="en-US" dirty="0" smtClean="0"/>
              <a:t>Here </a:t>
            </a:r>
            <a:r>
              <a:rPr lang="en-US" dirty="0"/>
              <a:t>for Title</a:t>
            </a:r>
          </a:p>
        </p:txBody>
      </p:sp>
      <p:sp>
        <p:nvSpPr>
          <p:cNvPr id="128005" name="Rectangle 5"/>
          <p:cNvSpPr>
            <a:spLocks noGrp="1" noChangeArrowheads="1"/>
          </p:cNvSpPr>
          <p:nvPr>
            <p:ph type="subTitle" idx="1" hasCustomPrompt="1"/>
          </p:nvPr>
        </p:nvSpPr>
        <p:spPr>
          <a:xfrm>
            <a:off x="838200" y="3302000"/>
            <a:ext cx="7848600" cy="400110"/>
          </a:xfrm>
          <a:prstGeom prst="rect">
            <a:avLst/>
          </a:prstGeom>
        </p:spPr>
        <p:txBody>
          <a:bodyPr wrap="square">
            <a:spAutoFit/>
          </a:bodyPr>
          <a:lstStyle>
            <a:lvl1pPr marL="0" indent="0">
              <a:lnSpc>
                <a:spcPct val="100000"/>
              </a:lnSpc>
              <a:buFont typeface="Webdings" charset="2"/>
              <a:buNone/>
              <a:defRPr sz="2000">
                <a:solidFill>
                  <a:schemeClr val="bg2"/>
                </a:solidFill>
              </a:defRPr>
            </a:lvl1pPr>
          </a:lstStyle>
          <a:p>
            <a:r>
              <a:rPr lang="en-US" dirty="0"/>
              <a:t>Click </a:t>
            </a:r>
            <a:r>
              <a:rPr lang="en-US" dirty="0" smtClean="0"/>
              <a:t>Here </a:t>
            </a:r>
            <a:r>
              <a:rPr lang="en-US" dirty="0"/>
              <a:t>for </a:t>
            </a:r>
            <a:r>
              <a:rPr lang="en-US" dirty="0" smtClean="0"/>
              <a:t>Sub-title</a:t>
            </a:r>
            <a:endParaRPr lang="en-US" dirty="0"/>
          </a:p>
        </p:txBody>
      </p:sp>
      <p:pic>
        <p:nvPicPr>
          <p:cNvPr id="12" name="Picture 11" descr="RA-A-B-RS-signature-6-08.png"/>
          <p:cNvPicPr>
            <a:picLocks noChangeAspect="1"/>
          </p:cNvPicPr>
          <p:nvPr userDrawn="1"/>
        </p:nvPicPr>
        <p:blipFill>
          <a:blip r:embed="rId2"/>
          <a:stretch>
            <a:fillRect/>
          </a:stretch>
        </p:blipFill>
        <p:spPr>
          <a:xfrm>
            <a:off x="4953000" y="6096000"/>
            <a:ext cx="3696681" cy="353710"/>
          </a:xfrm>
          <a:prstGeom prst="rect">
            <a:avLst/>
          </a:prstGeom>
        </p:spPr>
      </p:pic>
      <p:sp>
        <p:nvSpPr>
          <p:cNvPr id="22" name="Pentagon 21"/>
          <p:cNvSpPr/>
          <p:nvPr userDrawn="1"/>
        </p:nvSpPr>
        <p:spPr bwMode="auto">
          <a:xfrm>
            <a:off x="8467" y="2743200"/>
            <a:ext cx="685800" cy="10668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3" name="Right Triangle 22"/>
          <p:cNvSpPr/>
          <p:nvPr userDrawn="1"/>
        </p:nvSpPr>
        <p:spPr bwMode="auto">
          <a:xfrm rot="10800000">
            <a:off x="-8140" y="3810000"/>
            <a:ext cx="67733"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6" name="Rectangle 11"/>
          <p:cNvSpPr>
            <a:spLocks noChangeArrowheads="1"/>
          </p:cNvSpPr>
          <p:nvPr userDrawn="1"/>
        </p:nvSpPr>
        <p:spPr bwMode="auto">
          <a:xfrm>
            <a:off x="8382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1">
                    <a:lumMod val="75000"/>
                  </a:schemeClr>
                </a:solidFill>
                <a:ea typeface="Arial Unicode MS" charset="0"/>
                <a:cs typeface="Arial Unicode MS" charset="0"/>
              </a:rPr>
              <a:t>Rev</a:t>
            </a:r>
            <a:r>
              <a:rPr lang="en-US" sz="800" kern="0" spc="20" baseline="0" dirty="0" smtClean="0">
                <a:solidFill>
                  <a:schemeClr val="bg1">
                    <a:lumMod val="75000"/>
                  </a:schemeClr>
                </a:solidFill>
                <a:ea typeface="Arial Unicode MS" charset="0"/>
                <a:cs typeface="Arial Unicode MS" charset="0"/>
              </a:rPr>
              <a:t> </a:t>
            </a:r>
            <a:r>
              <a:rPr lang="en-US" sz="800" kern="0" spc="20" dirty="0" smtClean="0">
                <a:solidFill>
                  <a:schemeClr val="bg1">
                    <a:lumMod val="75000"/>
                  </a:schemeClr>
                </a:solidFill>
                <a:ea typeface="Arial Unicode MS" charset="0"/>
                <a:cs typeface="Arial Unicode MS" charset="0"/>
              </a:rPr>
              <a:t>5058-CO900E</a:t>
            </a:r>
            <a:endParaRPr lang="en-US" sz="800" kern="0" spc="20" dirty="0">
              <a:solidFill>
                <a:schemeClr val="bg1">
                  <a:lumMod val="75000"/>
                </a:schemeClr>
              </a:solidFill>
              <a:ea typeface="Arial Unicode MS" charset="0"/>
              <a:cs typeface="Arial Unicode MS" charset="0"/>
            </a:endParaRPr>
          </a:p>
        </p:txBody>
      </p:sp>
      <p:grpSp>
        <p:nvGrpSpPr>
          <p:cNvPr id="20" name="Group 25"/>
          <p:cNvGrpSpPr/>
          <p:nvPr userDrawn="1"/>
        </p:nvGrpSpPr>
        <p:grpSpPr>
          <a:xfrm>
            <a:off x="7569201" y="457200"/>
            <a:ext cx="1066800" cy="1066800"/>
            <a:chOff x="6096000" y="457200"/>
            <a:chExt cx="1066800" cy="1066800"/>
          </a:xfrm>
        </p:grpSpPr>
        <p:sp>
          <p:nvSpPr>
            <p:cNvPr id="21"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4" name="Picture 23" descr="LTS_WhiteTextFromRedBox.png"/>
            <p:cNvPicPr>
              <a:picLocks noChangeAspect="1"/>
            </p:cNvPicPr>
            <p:nvPr userDrawn="1"/>
          </p:nvPicPr>
          <p:blipFill>
            <a:blip r:embed="rId3"/>
            <a:stretch>
              <a:fillRect/>
            </a:stretch>
          </p:blipFill>
          <p:spPr>
            <a:xfrm>
              <a:off x="6260576" y="619125"/>
              <a:ext cx="775748" cy="752476"/>
            </a:xfrm>
            <a:prstGeom prst="rect">
              <a:avLst/>
            </a:prstGeom>
          </p:spPr>
        </p:pic>
      </p:grpSp>
      <p:sp>
        <p:nvSpPr>
          <p:cNvPr id="14" name="Text Box 16"/>
          <p:cNvSpPr txBox="1">
            <a:spLocks noChangeArrowheads="1"/>
          </p:cNvSpPr>
          <p:nvPr userDrawn="1"/>
        </p:nvSpPr>
        <p:spPr bwMode="auto">
          <a:xfrm>
            <a:off x="1276092" y="5105400"/>
            <a:ext cx="2113284" cy="502702"/>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chemeClr val="bg2"/>
                </a:solidFill>
              </a:rPr>
              <a:t>PUBLIC</a:t>
            </a:r>
            <a:r>
              <a:rPr lang="en-US" sz="1400" b="1" cap="all" baseline="0" dirty="0" smtClean="0">
                <a:solidFill>
                  <a:schemeClr val="bg2"/>
                </a:solidFill>
              </a:rPr>
              <a:t> INFORMATION</a:t>
            </a:r>
            <a:r>
              <a:rPr lang="en-US" sz="1400" b="1" cap="all" dirty="0" smtClean="0">
                <a:solidFill>
                  <a:schemeClr val="bg2"/>
                </a:solidFill>
              </a:rPr>
              <a:t/>
            </a:r>
            <a:br>
              <a:rPr lang="en-US" sz="1400" b="1" cap="all" dirty="0" smtClean="0">
                <a:solidFill>
                  <a:schemeClr val="bg2"/>
                </a:solidFill>
              </a:rPr>
            </a:br>
            <a:endParaRPr lang="en-US" sz="1400" b="1" dirty="0">
              <a:solidFill>
                <a:schemeClr val="bg1">
                  <a:lumMod val="50000"/>
                </a:schemeClr>
              </a:solidFill>
            </a:endParaRPr>
          </a:p>
        </p:txBody>
      </p:sp>
      <p:pic>
        <p:nvPicPr>
          <p:cNvPr id="18" name="Picture 17" descr="CompanyConfidential.png"/>
          <p:cNvPicPr>
            <a:picLocks noChangeAspect="1"/>
          </p:cNvPicPr>
          <p:nvPr userDrawn="1"/>
        </p:nvPicPr>
        <p:blipFill>
          <a:blip r:embed="rId4"/>
          <a:stretch>
            <a:fillRect/>
          </a:stretch>
        </p:blipFill>
        <p:spPr>
          <a:xfrm>
            <a:off x="729062" y="5080609"/>
            <a:ext cx="673752" cy="412042"/>
          </a:xfrm>
          <a:prstGeom prst="rect">
            <a:avLst/>
          </a:prstGeom>
        </p:spPr>
      </p:pic>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0" name="Rectangle 30"/>
          <p:cNvSpPr>
            <a:spLocks noChangeArrowheads="1"/>
          </p:cNvSpPr>
          <p:nvPr userDrawn="1"/>
        </p:nvSpPr>
        <p:spPr bwMode="auto">
          <a:xfrm>
            <a:off x="76200" y="50800"/>
            <a:ext cx="8991600" cy="6691375"/>
          </a:xfrm>
          <a:prstGeom prst="rect">
            <a:avLst/>
          </a:prstGeom>
          <a:gradFill>
            <a:gsLst>
              <a:gs pos="0">
                <a:schemeClr val="bg1">
                  <a:lumMod val="85000"/>
                </a:schemeClr>
              </a:gs>
              <a:gs pos="6000">
                <a:schemeClr val="bg1"/>
              </a:gs>
            </a:gsLst>
            <a:lin ang="5400000" scaled="0"/>
          </a:gradFill>
          <a:ln>
            <a:headEnd/>
            <a:tailEnd/>
          </a:ln>
          <a:effectLst/>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rtl="0" eaLnBrk="0" fontAlgn="base" hangingPunct="0">
              <a:lnSpc>
                <a:spcPct val="100000"/>
              </a:lnSpc>
              <a:spcBef>
                <a:spcPct val="0"/>
              </a:spcBef>
              <a:spcAft>
                <a:spcPct val="0"/>
              </a:spcAft>
              <a:defRPr/>
            </a:pPr>
            <a:endParaRPr lang="en-US" sz="2400" kern="1200" dirty="0">
              <a:solidFill>
                <a:schemeClr val="tx1"/>
              </a:solidFill>
              <a:latin typeface="Arial" charset="0"/>
              <a:ea typeface="+mn-ea"/>
              <a:cs typeface="+mn-cs"/>
            </a:endParaRPr>
          </a:p>
        </p:txBody>
      </p:sp>
      <p:sp>
        <p:nvSpPr>
          <p:cNvPr id="4" name="Title 1"/>
          <p:cNvSpPr>
            <a:spLocks noGrp="1"/>
          </p:cNvSpPr>
          <p:nvPr>
            <p:ph type="title" hasCustomPrompt="1"/>
          </p:nvPr>
        </p:nvSpPr>
        <p:spPr>
          <a:xfrm>
            <a:off x="304800" y="4419600"/>
            <a:ext cx="8610600" cy="762000"/>
          </a:xfrm>
        </p:spPr>
        <p:txBody>
          <a:bodyPr/>
          <a:lstStyle>
            <a:lvl1pPr>
              <a:defRPr>
                <a:solidFill>
                  <a:schemeClr val="bg2"/>
                </a:solidFill>
              </a:defRPr>
            </a:lvl1pPr>
          </a:lstStyle>
          <a:p>
            <a:r>
              <a:rPr lang="en-US" dirty="0" smtClean="0"/>
              <a:t>Click to Add Title</a:t>
            </a:r>
            <a:endParaRPr lang="en-US" dirty="0"/>
          </a:p>
        </p:txBody>
      </p:sp>
      <p:sp>
        <p:nvSpPr>
          <p:cNvPr id="5" name="Text Placeholder 2"/>
          <p:cNvSpPr>
            <a:spLocks noGrp="1"/>
          </p:cNvSpPr>
          <p:nvPr>
            <p:ph type="body" sz="half" idx="1" hasCustomPrompt="1"/>
          </p:nvPr>
        </p:nvSpPr>
        <p:spPr>
          <a:xfrm>
            <a:off x="304800" y="5181600"/>
            <a:ext cx="8610600" cy="1054100"/>
          </a:xfrm>
          <a:prstGeom prst="rect">
            <a:avLst/>
          </a:prstGeom>
        </p:spPr>
        <p:txBody>
          <a:bodyPr/>
          <a:lstStyle>
            <a:lvl1pPr>
              <a:buNone/>
              <a:defRPr baseline="0">
                <a:solidFill>
                  <a:schemeClr val="accent1"/>
                </a:solidFill>
              </a:defRPr>
            </a:lvl1pPr>
            <a:lvl2pPr marL="804863" indent="-228600">
              <a:defRPr>
                <a:solidFill>
                  <a:srgbClr val="FFFFFF"/>
                </a:solidFill>
              </a:defRPr>
            </a:lvl2pPr>
            <a:lvl3pPr marL="1201738" indent="-228600">
              <a:defRPr>
                <a:solidFill>
                  <a:srgbClr val="FFFFFF"/>
                </a:solidFill>
              </a:defRPr>
            </a:lvl3pPr>
            <a:lvl4pPr>
              <a:defRPr>
                <a:solidFill>
                  <a:srgbClr val="FFFFFF"/>
                </a:solidFill>
              </a:defRPr>
            </a:lvl4pPr>
            <a:lvl5pPr>
              <a:buClr>
                <a:schemeClr val="bg1"/>
              </a:buClr>
              <a:defRPr>
                <a:solidFill>
                  <a:srgbClr val="FFFFFF"/>
                </a:solidFill>
              </a:defRPr>
            </a:lvl5pPr>
          </a:lstStyle>
          <a:p>
            <a:pPr lvl="0"/>
            <a:r>
              <a:rPr lang="en-US" dirty="0" smtClean="0"/>
              <a:t>Click to Add Sub Title</a:t>
            </a:r>
          </a:p>
        </p:txBody>
      </p:sp>
      <p:sp>
        <p:nvSpPr>
          <p:cNvPr id="8" name="Right Triangle 7"/>
          <p:cNvSpPr/>
          <p:nvPr userDrawn="1"/>
        </p:nvSpPr>
        <p:spPr bwMode="auto">
          <a:xfrm>
            <a:off x="73910" y="6350767"/>
            <a:ext cx="557784" cy="393192"/>
          </a:xfrm>
          <a:prstGeom prst="rtTriangle">
            <a:avLst/>
          </a:prstGeom>
          <a:gradFill flip="none" rotWithShape="1">
            <a:gsLst>
              <a:gs pos="22000">
                <a:srgbClr val="66B84F"/>
              </a:gs>
              <a:gs pos="99000">
                <a:srgbClr val="1BA33C"/>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t">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en-US" sz="2400" b="1" i="0" kern="0" spc="20" dirty="0">
              <a:solidFill>
                <a:srgbClr val="FFFFFF"/>
              </a:solidFill>
              <a:latin typeface="Arial"/>
              <a:ea typeface="+mn-ea"/>
              <a:cs typeface="Arial"/>
            </a:endParaRPr>
          </a:p>
        </p:txBody>
      </p:sp>
      <p:pic>
        <p:nvPicPr>
          <p:cNvPr id="9" name="Picture 8" descr="Lock2-white.png"/>
          <p:cNvPicPr>
            <a:picLocks noChangeAspect="1"/>
          </p:cNvPicPr>
          <p:nvPr userDrawn="1"/>
        </p:nvPicPr>
        <p:blipFill>
          <a:blip r:embed="rId2"/>
          <a:stretch>
            <a:fillRect/>
          </a:stretch>
        </p:blipFill>
        <p:spPr>
          <a:xfrm>
            <a:off x="81516" y="6486236"/>
            <a:ext cx="217932" cy="225044"/>
          </a:xfrm>
          <a:prstGeom prst="rect">
            <a:avLst/>
          </a:prstGeom>
          <a:effectLst>
            <a:outerShdw blurRad="50800" dist="38100" dir="2700000">
              <a:srgbClr val="000000">
                <a:alpha val="43000"/>
              </a:srgbClr>
            </a:outerShdw>
          </a:effectLst>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with TItle &amp; Caption">
    <p:spTree>
      <p:nvGrpSpPr>
        <p:cNvPr id="1" name=""/>
        <p:cNvGrpSpPr/>
        <p:nvPr/>
      </p:nvGrpSpPr>
      <p:grpSpPr>
        <a:xfrm>
          <a:off x="0" y="0"/>
          <a:ext cx="0" cy="0"/>
          <a:chOff x="0" y="0"/>
          <a:chExt cx="0" cy="0"/>
        </a:xfrm>
      </p:grpSpPr>
      <p:sp>
        <p:nvSpPr>
          <p:cNvPr id="11" name="Rectangle 30"/>
          <p:cNvSpPr>
            <a:spLocks noChangeArrowheads="1"/>
          </p:cNvSpPr>
          <p:nvPr userDrawn="1"/>
        </p:nvSpPr>
        <p:spPr bwMode="auto">
          <a:xfrm>
            <a:off x="76200" y="50800"/>
            <a:ext cx="8991600" cy="6691375"/>
          </a:xfrm>
          <a:prstGeom prst="rect">
            <a:avLst/>
          </a:prstGeom>
          <a:gradFill>
            <a:gsLst>
              <a:gs pos="0">
                <a:schemeClr val="bg1">
                  <a:lumMod val="85000"/>
                </a:schemeClr>
              </a:gs>
              <a:gs pos="6000">
                <a:schemeClr val="bg1"/>
              </a:gs>
            </a:gsLst>
            <a:lin ang="5400000" scaled="0"/>
          </a:gradFill>
          <a:ln>
            <a:headEnd/>
            <a:tailEnd/>
          </a:ln>
          <a:effectLst/>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rtl="0" eaLnBrk="0" fontAlgn="base" hangingPunct="0">
              <a:lnSpc>
                <a:spcPct val="100000"/>
              </a:lnSpc>
              <a:spcBef>
                <a:spcPct val="0"/>
              </a:spcBef>
              <a:spcAft>
                <a:spcPct val="0"/>
              </a:spcAft>
              <a:defRPr/>
            </a:pPr>
            <a:endParaRPr lang="en-US" sz="2400" kern="1200" dirty="0">
              <a:solidFill>
                <a:schemeClr val="tx1"/>
              </a:solidFill>
              <a:latin typeface="Arial" charset="0"/>
              <a:ea typeface="+mn-ea"/>
              <a:cs typeface="+mn-cs"/>
            </a:endParaRPr>
          </a:p>
        </p:txBody>
      </p:sp>
      <p:sp>
        <p:nvSpPr>
          <p:cNvPr id="5" name="Picture Placeholder 2"/>
          <p:cNvSpPr>
            <a:spLocks noGrp="1"/>
          </p:cNvSpPr>
          <p:nvPr>
            <p:ph type="pic" idx="1"/>
          </p:nvPr>
        </p:nvSpPr>
        <p:spPr>
          <a:xfrm>
            <a:off x="76200" y="33643"/>
            <a:ext cx="8983133" cy="6710057"/>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with Title">
    <p:spTree>
      <p:nvGrpSpPr>
        <p:cNvPr id="1" name=""/>
        <p:cNvGrpSpPr/>
        <p:nvPr/>
      </p:nvGrpSpPr>
      <p:grpSpPr>
        <a:xfrm>
          <a:off x="0" y="0"/>
          <a:ext cx="0" cy="0"/>
          <a:chOff x="0" y="0"/>
          <a:chExt cx="0" cy="0"/>
        </a:xfrm>
      </p:grpSpPr>
      <p:sp>
        <p:nvSpPr>
          <p:cNvPr id="11" name="Rectangle 30"/>
          <p:cNvSpPr>
            <a:spLocks noChangeArrowheads="1"/>
          </p:cNvSpPr>
          <p:nvPr userDrawn="1"/>
        </p:nvSpPr>
        <p:spPr bwMode="auto">
          <a:xfrm>
            <a:off x="76200" y="50800"/>
            <a:ext cx="8991600" cy="6691375"/>
          </a:xfrm>
          <a:prstGeom prst="rect">
            <a:avLst/>
          </a:prstGeom>
          <a:gradFill>
            <a:gsLst>
              <a:gs pos="0">
                <a:schemeClr val="bg1">
                  <a:lumMod val="85000"/>
                </a:schemeClr>
              </a:gs>
              <a:gs pos="6000">
                <a:schemeClr val="bg1"/>
              </a:gs>
            </a:gsLst>
            <a:lin ang="5400000" scaled="0"/>
          </a:gradFill>
          <a:ln>
            <a:headEnd/>
            <a:tailEnd/>
          </a:ln>
          <a:effectLst/>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rtl="0" eaLnBrk="0" fontAlgn="base" hangingPunct="0">
              <a:lnSpc>
                <a:spcPct val="100000"/>
              </a:lnSpc>
              <a:spcBef>
                <a:spcPct val="0"/>
              </a:spcBef>
              <a:spcAft>
                <a:spcPct val="0"/>
              </a:spcAft>
              <a:defRPr/>
            </a:pPr>
            <a:endParaRPr lang="en-US" sz="2400" kern="1200" dirty="0">
              <a:solidFill>
                <a:schemeClr val="tx1"/>
              </a:solidFill>
              <a:latin typeface="Arial" charset="0"/>
              <a:ea typeface="+mn-ea"/>
              <a:cs typeface="+mn-cs"/>
            </a:endParaRPr>
          </a:p>
        </p:txBody>
      </p:sp>
      <p:sp>
        <p:nvSpPr>
          <p:cNvPr id="5" name="Picture Placeholder 2"/>
          <p:cNvSpPr>
            <a:spLocks noGrp="1"/>
          </p:cNvSpPr>
          <p:nvPr>
            <p:ph type="pic" idx="1"/>
          </p:nvPr>
        </p:nvSpPr>
        <p:spPr>
          <a:xfrm>
            <a:off x="76200" y="33643"/>
            <a:ext cx="8983133" cy="6710057"/>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6" name="Title 1"/>
          <p:cNvSpPr>
            <a:spLocks noGrp="1"/>
          </p:cNvSpPr>
          <p:nvPr>
            <p:ph type="title" hasCustomPrompt="1"/>
          </p:nvPr>
        </p:nvSpPr>
        <p:spPr>
          <a:xfrm>
            <a:off x="342900" y="5768975"/>
            <a:ext cx="8610600" cy="762000"/>
          </a:xfrm>
        </p:spPr>
        <p:txBody>
          <a:bodyPr/>
          <a:lstStyle>
            <a:lvl1pPr>
              <a:defRPr>
                <a:solidFill>
                  <a:schemeClr val="bg2"/>
                </a:solidFill>
              </a:defRPr>
            </a:lvl1pPr>
          </a:lstStyle>
          <a:p>
            <a:r>
              <a:rPr lang="en-US" dirty="0" smtClean="0"/>
              <a:t>Click to Add Title</a:t>
            </a:r>
            <a:endParaRPr lang="en-US" dirty="0"/>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with Title/Sub-title">
    <p:spTree>
      <p:nvGrpSpPr>
        <p:cNvPr id="1" name=""/>
        <p:cNvGrpSpPr/>
        <p:nvPr/>
      </p:nvGrpSpPr>
      <p:grpSpPr>
        <a:xfrm>
          <a:off x="0" y="0"/>
          <a:ext cx="0" cy="0"/>
          <a:chOff x="0" y="0"/>
          <a:chExt cx="0" cy="0"/>
        </a:xfrm>
      </p:grpSpPr>
      <p:sp>
        <p:nvSpPr>
          <p:cNvPr id="11" name="Rectangle 30"/>
          <p:cNvSpPr>
            <a:spLocks noChangeArrowheads="1"/>
          </p:cNvSpPr>
          <p:nvPr userDrawn="1"/>
        </p:nvSpPr>
        <p:spPr bwMode="auto">
          <a:xfrm>
            <a:off x="76200" y="50800"/>
            <a:ext cx="8991600" cy="6691375"/>
          </a:xfrm>
          <a:prstGeom prst="rect">
            <a:avLst/>
          </a:prstGeom>
          <a:gradFill>
            <a:gsLst>
              <a:gs pos="0">
                <a:schemeClr val="bg1">
                  <a:lumMod val="85000"/>
                </a:schemeClr>
              </a:gs>
              <a:gs pos="6000">
                <a:schemeClr val="bg1"/>
              </a:gs>
            </a:gsLst>
            <a:lin ang="5400000" scaled="0"/>
          </a:gradFill>
          <a:ln>
            <a:headEnd/>
            <a:tailEnd/>
          </a:ln>
          <a:effectLst/>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rtl="0" eaLnBrk="0" fontAlgn="base" hangingPunct="0">
              <a:lnSpc>
                <a:spcPct val="100000"/>
              </a:lnSpc>
              <a:spcBef>
                <a:spcPct val="0"/>
              </a:spcBef>
              <a:spcAft>
                <a:spcPct val="0"/>
              </a:spcAft>
              <a:defRPr/>
            </a:pPr>
            <a:endParaRPr lang="en-US" sz="2400" kern="1200" dirty="0">
              <a:solidFill>
                <a:schemeClr val="tx1"/>
              </a:solidFill>
              <a:latin typeface="Arial" charset="0"/>
              <a:ea typeface="+mn-ea"/>
              <a:cs typeface="+mn-cs"/>
            </a:endParaRPr>
          </a:p>
        </p:txBody>
      </p:sp>
      <p:sp>
        <p:nvSpPr>
          <p:cNvPr id="5" name="Picture Placeholder 2"/>
          <p:cNvSpPr>
            <a:spLocks noGrp="1"/>
          </p:cNvSpPr>
          <p:nvPr>
            <p:ph type="pic" idx="1"/>
          </p:nvPr>
        </p:nvSpPr>
        <p:spPr>
          <a:xfrm>
            <a:off x="76200" y="33643"/>
            <a:ext cx="8983133" cy="6710057"/>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6" name="Title 1"/>
          <p:cNvSpPr>
            <a:spLocks noGrp="1"/>
          </p:cNvSpPr>
          <p:nvPr>
            <p:ph type="title" hasCustomPrompt="1"/>
          </p:nvPr>
        </p:nvSpPr>
        <p:spPr>
          <a:xfrm>
            <a:off x="342900" y="5222875"/>
            <a:ext cx="8610600" cy="762000"/>
          </a:xfrm>
        </p:spPr>
        <p:txBody>
          <a:bodyPr/>
          <a:lstStyle>
            <a:lvl1pPr>
              <a:defRPr>
                <a:solidFill>
                  <a:schemeClr val="bg2"/>
                </a:solidFill>
              </a:defRPr>
            </a:lvl1pPr>
          </a:lstStyle>
          <a:p>
            <a:r>
              <a:rPr lang="en-US" dirty="0" smtClean="0"/>
              <a:t>Click to Add Title</a:t>
            </a:r>
            <a:endParaRPr lang="en-US" dirty="0"/>
          </a:p>
        </p:txBody>
      </p:sp>
      <p:sp>
        <p:nvSpPr>
          <p:cNvPr id="7" name="Text Placeholder 2"/>
          <p:cNvSpPr>
            <a:spLocks noGrp="1"/>
          </p:cNvSpPr>
          <p:nvPr>
            <p:ph type="body" sz="half" idx="10" hasCustomPrompt="1"/>
          </p:nvPr>
        </p:nvSpPr>
        <p:spPr>
          <a:xfrm>
            <a:off x="342900" y="5984875"/>
            <a:ext cx="8610600" cy="593725"/>
          </a:xfrm>
          <a:prstGeom prst="rect">
            <a:avLst/>
          </a:prstGeom>
        </p:spPr>
        <p:txBody>
          <a:bodyPr/>
          <a:lstStyle>
            <a:lvl1pPr>
              <a:buNone/>
              <a:defRPr baseline="0">
                <a:solidFill>
                  <a:schemeClr val="accent1"/>
                </a:solidFill>
              </a:defRPr>
            </a:lvl1pPr>
            <a:lvl2pPr marL="804863" indent="-228600">
              <a:defRPr>
                <a:solidFill>
                  <a:srgbClr val="FFFFFF"/>
                </a:solidFill>
              </a:defRPr>
            </a:lvl2pPr>
            <a:lvl3pPr marL="1201738" indent="-228600">
              <a:defRPr>
                <a:solidFill>
                  <a:srgbClr val="FFFFFF"/>
                </a:solidFill>
              </a:defRPr>
            </a:lvl3pPr>
            <a:lvl4pPr>
              <a:defRPr>
                <a:solidFill>
                  <a:srgbClr val="FFFFFF"/>
                </a:solidFill>
              </a:defRPr>
            </a:lvl4pPr>
            <a:lvl5pPr>
              <a:buClr>
                <a:schemeClr val="bg1"/>
              </a:buClr>
              <a:defRPr>
                <a:solidFill>
                  <a:srgbClr val="FFFFFF"/>
                </a:solidFill>
              </a:defRPr>
            </a:lvl5pPr>
          </a:lstStyle>
          <a:p>
            <a:pPr lvl="0"/>
            <a:r>
              <a:rPr lang="en-US" dirty="0" smtClean="0"/>
              <a:t>Click to Add Sub Title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1" name="Right Triangle 10"/>
          <p:cNvSpPr/>
          <p:nvPr userDrawn="1"/>
        </p:nvSpPr>
        <p:spPr bwMode="auto">
          <a:xfrm>
            <a:off x="73910" y="6350767"/>
            <a:ext cx="557784" cy="393192"/>
          </a:xfrm>
          <a:prstGeom prst="rtTriangle">
            <a:avLst/>
          </a:prstGeom>
          <a:gradFill flip="none" rotWithShape="1">
            <a:gsLst>
              <a:gs pos="22000">
                <a:srgbClr val="66B84F"/>
              </a:gs>
              <a:gs pos="99000">
                <a:srgbClr val="1BA33C"/>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t">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en-US" sz="2400" b="1" i="0" kern="0" spc="20" dirty="0">
              <a:solidFill>
                <a:srgbClr val="FFFFFF"/>
              </a:solidFill>
              <a:latin typeface="Arial"/>
              <a:ea typeface="+mn-ea"/>
              <a:cs typeface="Arial"/>
            </a:endParaRPr>
          </a:p>
        </p:txBody>
      </p:sp>
      <p:pic>
        <p:nvPicPr>
          <p:cNvPr id="12" name="Picture 11" descr="Lock2-white.png"/>
          <p:cNvPicPr>
            <a:picLocks noChangeAspect="1"/>
          </p:cNvPicPr>
          <p:nvPr userDrawn="1"/>
        </p:nvPicPr>
        <p:blipFill>
          <a:blip r:embed="rId2"/>
          <a:stretch>
            <a:fillRect/>
          </a:stretch>
        </p:blipFill>
        <p:spPr>
          <a:xfrm>
            <a:off x="81516" y="6486236"/>
            <a:ext cx="217932" cy="225044"/>
          </a:xfrm>
          <a:prstGeom prst="rect">
            <a:avLst/>
          </a:prstGeom>
          <a:effectLst>
            <a:outerShdw blurRad="50800" dist="38100" dir="2700000">
              <a:srgbClr val="000000">
                <a:alpha val="43000"/>
              </a:srgbClr>
            </a:outerShdw>
          </a:effectLst>
        </p:spPr>
      </p:pic>
      <p:sp>
        <p:nvSpPr>
          <p:cNvPr id="2" name="Title 1"/>
          <p:cNvSpPr>
            <a:spLocks noGrp="1"/>
          </p:cNvSpPr>
          <p:nvPr>
            <p:ph type="title" hasCustomPrompt="1"/>
          </p:nvPr>
        </p:nvSpPr>
        <p:spPr/>
        <p:txBody>
          <a:bodyPr/>
          <a:lstStyle>
            <a:lvl1pPr>
              <a:defRPr/>
            </a:lvl1pPr>
          </a:lstStyle>
          <a:p>
            <a:r>
              <a:rPr lang="en-US" dirty="0" smtClean="0"/>
              <a:t>Click to Add Title</a:t>
            </a:r>
            <a:endParaRPr lang="en-US" dirty="0"/>
          </a:p>
        </p:txBody>
      </p:sp>
      <p:sp>
        <p:nvSpPr>
          <p:cNvPr id="6" name="Slide Number Placeholder 4"/>
          <p:cNvSpPr>
            <a:spLocks noGrp="1"/>
          </p:cNvSpPr>
          <p:nvPr>
            <p:ph type="sldNum" sz="quarter" idx="10"/>
          </p:nvPr>
        </p:nvSpPr>
        <p:spPr/>
        <p:txBody>
          <a:bodyPr/>
          <a:lstStyle>
            <a:lvl1pPr>
              <a:defRPr/>
            </a:lvl1pPr>
          </a:lstStyle>
          <a:p>
            <a:pPr>
              <a:defRPr/>
            </a:pPr>
            <a:fld id="{A2BACA6E-5081-0841-A450-A9B79E432CAE}" type="slidenum">
              <a:rPr lang="en-US"/>
              <a:pPr>
                <a:defRPr/>
              </a:pPr>
              <a:t>‹#›</a:t>
            </a:fld>
            <a:endParaRPr lang="en-US" dirty="0"/>
          </a:p>
        </p:txBody>
      </p:sp>
      <p:sp>
        <p:nvSpPr>
          <p:cNvPr id="8" name="Content Placeholder 7"/>
          <p:cNvSpPr>
            <a:spLocks noGrp="1"/>
          </p:cNvSpPr>
          <p:nvPr>
            <p:ph sz="quarter" idx="11"/>
          </p:nvPr>
        </p:nvSpPr>
        <p:spPr>
          <a:xfrm>
            <a:off x="152400" y="1295400"/>
            <a:ext cx="4419600" cy="53340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9"/>
          <p:cNvSpPr>
            <a:spLocks noGrp="1"/>
          </p:cNvSpPr>
          <p:nvPr>
            <p:ph sz="quarter" idx="12"/>
          </p:nvPr>
        </p:nvSpPr>
        <p:spPr>
          <a:xfrm>
            <a:off x="4572000" y="1295400"/>
            <a:ext cx="4419600" cy="53340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14" name="Right Triangle 13"/>
          <p:cNvSpPr/>
          <p:nvPr userDrawn="1"/>
        </p:nvSpPr>
        <p:spPr bwMode="auto">
          <a:xfrm>
            <a:off x="73910" y="6350767"/>
            <a:ext cx="557784" cy="393192"/>
          </a:xfrm>
          <a:prstGeom prst="rtTriangle">
            <a:avLst/>
          </a:prstGeom>
          <a:gradFill flip="none" rotWithShape="1">
            <a:gsLst>
              <a:gs pos="22000">
                <a:srgbClr val="66B84F"/>
              </a:gs>
              <a:gs pos="99000">
                <a:srgbClr val="1BA33C"/>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t">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en-US" sz="2400" b="1" i="0" kern="0" spc="20" dirty="0">
              <a:solidFill>
                <a:srgbClr val="FFFFFF"/>
              </a:solidFill>
              <a:latin typeface="Arial"/>
              <a:ea typeface="+mn-ea"/>
              <a:cs typeface="Arial"/>
            </a:endParaRPr>
          </a:p>
        </p:txBody>
      </p:sp>
      <p:pic>
        <p:nvPicPr>
          <p:cNvPr id="15" name="Picture 14" descr="Lock2-white.png"/>
          <p:cNvPicPr>
            <a:picLocks noChangeAspect="1"/>
          </p:cNvPicPr>
          <p:nvPr userDrawn="1"/>
        </p:nvPicPr>
        <p:blipFill>
          <a:blip r:embed="rId2"/>
          <a:stretch>
            <a:fillRect/>
          </a:stretch>
        </p:blipFill>
        <p:spPr>
          <a:xfrm>
            <a:off x="81516" y="6486236"/>
            <a:ext cx="217932" cy="225044"/>
          </a:xfrm>
          <a:prstGeom prst="rect">
            <a:avLst/>
          </a:prstGeom>
          <a:effectLst>
            <a:outerShdw blurRad="50800" dist="38100" dir="2700000">
              <a:srgbClr val="000000">
                <a:alpha val="43000"/>
              </a:srgbClr>
            </a:outerShdw>
          </a:effectLst>
        </p:spPr>
      </p:pic>
      <p:sp>
        <p:nvSpPr>
          <p:cNvPr id="8" name="Rectangle 69"/>
          <p:cNvSpPr>
            <a:spLocks noGrp="1" noChangeArrowheads="1"/>
          </p:cNvSpPr>
          <p:nvPr>
            <p:ph type="sldNum" sz="quarter" idx="10"/>
          </p:nvPr>
        </p:nvSpPr>
        <p:spPr/>
        <p:txBody>
          <a:bodyPr/>
          <a:lstStyle>
            <a:lvl1pPr>
              <a:defRPr/>
            </a:lvl1pPr>
          </a:lstStyle>
          <a:p>
            <a:pPr>
              <a:defRPr/>
            </a:pPr>
            <a:fld id="{5680BFF2-922B-9A4B-9A83-6BA2F7F304E5}" type="slidenum">
              <a:rPr lang="en-US"/>
              <a:pPr>
                <a:defRPr/>
              </a:pPr>
              <a:t>‹#›</a:t>
            </a:fld>
            <a:endParaRPr lang="en-US" dirty="0"/>
          </a:p>
        </p:txBody>
      </p:sp>
      <p:sp>
        <p:nvSpPr>
          <p:cNvPr id="10" name="Title 1"/>
          <p:cNvSpPr>
            <a:spLocks noGrp="1"/>
          </p:cNvSpPr>
          <p:nvPr>
            <p:ph type="title" hasCustomPrompt="1"/>
          </p:nvPr>
        </p:nvSpPr>
        <p:spPr>
          <a:xfrm>
            <a:off x="152400" y="152400"/>
            <a:ext cx="7086600" cy="914399"/>
          </a:xfrm>
        </p:spPr>
        <p:txBody>
          <a:bodyPr/>
          <a:lstStyle>
            <a:lvl1pPr>
              <a:defRPr/>
            </a:lvl1pPr>
          </a:lstStyle>
          <a:p>
            <a:r>
              <a:rPr lang="en-US" dirty="0" smtClean="0"/>
              <a:t>Click to Add Title</a:t>
            </a:r>
            <a:endParaRPr lang="en-US" dirty="0"/>
          </a:p>
        </p:txBody>
      </p:sp>
      <p:sp>
        <p:nvSpPr>
          <p:cNvPr id="7" name="Content Placeholder 7"/>
          <p:cNvSpPr>
            <a:spLocks noGrp="1"/>
          </p:cNvSpPr>
          <p:nvPr>
            <p:ph sz="quarter" idx="11"/>
          </p:nvPr>
        </p:nvSpPr>
        <p:spPr>
          <a:xfrm>
            <a:off x="152400" y="1295400"/>
            <a:ext cx="4267200" cy="5334000"/>
          </a:xfrm>
          <a:prstGeom prst="rect">
            <a:avLst/>
          </a:prstGeom>
        </p:spPr>
        <p:txBody>
          <a:bodyPr/>
          <a:lstStyle>
            <a:lvl4pPr>
              <a:buClrTx/>
              <a:buFont typeface="Wingdings" charset="2"/>
              <a:buChar char="§"/>
              <a:defRPr sz="1600" cap="none"/>
            </a:lvl4pPr>
            <a:lvl5pPr>
              <a:buClrTx/>
              <a:buFont typeface="Wingdings" charset="2"/>
              <a:buChar char="§"/>
              <a:defRPr sz="1400" cap="none"/>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9"/>
          <p:cNvSpPr>
            <a:spLocks noGrp="1"/>
          </p:cNvSpPr>
          <p:nvPr>
            <p:ph sz="quarter" idx="12"/>
          </p:nvPr>
        </p:nvSpPr>
        <p:spPr>
          <a:xfrm>
            <a:off x="4495800" y="1295400"/>
            <a:ext cx="4495800" cy="2590800"/>
          </a:xfrm>
          <a:prstGeom prst="rect">
            <a:avLst/>
          </a:prstGeom>
        </p:spPr>
        <p:txBody>
          <a:bodyPr/>
          <a:lstStyle>
            <a:lvl4pPr>
              <a:buClr>
                <a:schemeClr val="tx1"/>
              </a:buClr>
              <a:buFont typeface="Wingdings" charset="2"/>
              <a:buChar char="§"/>
              <a:defRPr sz="1600"/>
            </a:lvl4pPr>
            <a:lvl5pPr>
              <a:buClr>
                <a:schemeClr val="tx1"/>
              </a:buClr>
              <a:buFont typeface="Wingdings" charset="2"/>
              <a:buChar cha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9"/>
          <p:cNvSpPr>
            <a:spLocks noGrp="1"/>
          </p:cNvSpPr>
          <p:nvPr>
            <p:ph sz="quarter" idx="13"/>
          </p:nvPr>
        </p:nvSpPr>
        <p:spPr>
          <a:xfrm>
            <a:off x="4495800" y="3962400"/>
            <a:ext cx="4495800" cy="2667000"/>
          </a:xfrm>
          <a:prstGeom prst="rect">
            <a:avLst/>
          </a:prstGeom>
        </p:spPr>
        <p:txBody>
          <a:bodyPr/>
          <a:lstStyle>
            <a:lvl4pPr>
              <a:buClr>
                <a:schemeClr val="tx1"/>
              </a:buClr>
              <a:buFont typeface="Wingdings" charset="2"/>
              <a:buChar char="§"/>
              <a:defRPr sz="1600"/>
            </a:lvl4pPr>
            <a:lvl5pPr>
              <a:buClr>
                <a:schemeClr val="tx1"/>
              </a:buClr>
              <a:buFont typeface="Wingdings" charset="2"/>
              <a:buChar cha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Ending Slide">
    <p:bg>
      <p:bgPr>
        <a:solidFill>
          <a:schemeClr val="bg2"/>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56332"/>
            <a:ext cx="8991600" cy="6629400"/>
          </a:xfrm>
          <a:prstGeom prst="rect">
            <a:avLst/>
          </a:prstGeom>
          <a:gradFill>
            <a:gsLst>
              <a:gs pos="94000">
                <a:srgbClr val="FEFEFE"/>
              </a:gs>
              <a:gs pos="6000">
                <a:srgbClr val="F4F4F4"/>
              </a:gs>
              <a:gs pos="0">
                <a:schemeClr val="bg1">
                  <a:lumMod val="85000"/>
                </a:schemeClr>
              </a:gs>
              <a:gs pos="100000">
                <a:schemeClr val="bg1">
                  <a:lumMod val="85000"/>
                </a:schemeClr>
              </a:gs>
            </a:gsLst>
          </a:gradFill>
          <a:ln>
            <a:headEnd/>
            <a:tailEnd/>
          </a:ln>
        </p:spPr>
        <p:style>
          <a:lnRef idx="0">
            <a:schemeClr val="accent5"/>
          </a:lnRef>
          <a:fillRef idx="3">
            <a:schemeClr val="accent5"/>
          </a:fillRef>
          <a:effectRef idx="3">
            <a:schemeClr val="accent5"/>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22" name="Rectangle 21"/>
          <p:cNvSpPr/>
          <p:nvPr userDrawn="1"/>
        </p:nvSpPr>
        <p:spPr bwMode="auto">
          <a:xfrm>
            <a:off x="76200" y="2819400"/>
            <a:ext cx="8382000" cy="914400"/>
          </a:xfrm>
          <a:prstGeom prst="rect">
            <a:avLst/>
          </a:prstGeom>
          <a:gradFill flip="none" rotWithShape="1">
            <a:gsLst>
              <a:gs pos="1000">
                <a:schemeClr val="bg1">
                  <a:lumMod val="85000"/>
                </a:schemeClr>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w="4445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67733" y="6671735"/>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kern="0" spc="20" dirty="0">
                <a:solidFill>
                  <a:schemeClr val="bg1"/>
                </a:solidFill>
                <a:ea typeface="Arial Unicode MS" charset="0"/>
                <a:cs typeface="Arial Unicode MS" charset="0"/>
              </a:rPr>
              <a:t>Copyright © </a:t>
            </a:r>
            <a:r>
              <a:rPr lang="en-US" sz="800" kern="0" spc="20" dirty="0" smtClean="0">
                <a:solidFill>
                  <a:schemeClr val="bg1"/>
                </a:solidFill>
                <a:ea typeface="Arial Unicode MS" charset="0"/>
                <a:cs typeface="Arial Unicode MS" charset="0"/>
              </a:rPr>
              <a:t>2014</a:t>
            </a:r>
            <a:r>
              <a:rPr lang="en-US" sz="800" kern="0" spc="20" dirty="0" smtClean="0">
                <a:solidFill>
                  <a:srgbClr val="FFFFFF"/>
                </a:solidFill>
                <a:ea typeface="Arial Unicode MS" charset="0"/>
                <a:cs typeface="Arial Unicode MS" charset="0"/>
              </a:rPr>
              <a:t> </a:t>
            </a:r>
            <a:r>
              <a:rPr lang="en-US" sz="800" kern="0" spc="20" dirty="0" smtClean="0">
                <a:solidFill>
                  <a:schemeClr val="bg1"/>
                </a:solidFill>
                <a:ea typeface="Arial Unicode MS" charset="0"/>
                <a:cs typeface="Arial Unicode MS" charset="0"/>
              </a:rPr>
              <a:t>Rockwell </a:t>
            </a:r>
            <a:r>
              <a:rPr lang="en-US" sz="800" kern="0" spc="20" dirty="0">
                <a:solidFill>
                  <a:schemeClr val="bg1"/>
                </a:solidFill>
                <a:ea typeface="Arial Unicode MS" charset="0"/>
                <a:cs typeface="Arial Unicode MS" charset="0"/>
              </a:rPr>
              <a:t>Automation, Inc. All </a:t>
            </a:r>
            <a:r>
              <a:rPr lang="en-US" sz="800" kern="0" spc="20" dirty="0" smtClean="0">
                <a:solidFill>
                  <a:schemeClr val="bg1"/>
                </a:solidFill>
                <a:ea typeface="Arial Unicode MS" charset="0"/>
                <a:cs typeface="Arial Unicode MS" charset="0"/>
              </a:rPr>
              <a:t>Rights Reserved</a:t>
            </a:r>
            <a:r>
              <a:rPr lang="en-US" sz="800" kern="0" spc="20" dirty="0">
                <a:solidFill>
                  <a:schemeClr val="bg1"/>
                </a:solidFill>
                <a:ea typeface="Arial Unicode MS" charset="0"/>
                <a:cs typeface="Arial Unicode MS" charset="0"/>
              </a:rPr>
              <a:t>.</a:t>
            </a:r>
          </a:p>
        </p:txBody>
      </p:sp>
      <p:pic>
        <p:nvPicPr>
          <p:cNvPr id="12" name="Picture 11" descr="RA-A-B-RS-signature-6-08.png"/>
          <p:cNvPicPr>
            <a:picLocks noChangeAspect="1"/>
          </p:cNvPicPr>
          <p:nvPr userDrawn="1"/>
        </p:nvPicPr>
        <p:blipFill>
          <a:blip r:embed="rId2"/>
          <a:stretch>
            <a:fillRect/>
          </a:stretch>
        </p:blipFill>
        <p:spPr>
          <a:xfrm>
            <a:off x="4953000" y="6096000"/>
            <a:ext cx="3696681" cy="353710"/>
          </a:xfrm>
          <a:prstGeom prst="rect">
            <a:avLst/>
          </a:prstGeom>
        </p:spPr>
      </p:pic>
      <p:sp>
        <p:nvSpPr>
          <p:cNvPr id="128004" name="Rectangle 4"/>
          <p:cNvSpPr>
            <a:spLocks noGrp="1" noChangeArrowheads="1"/>
          </p:cNvSpPr>
          <p:nvPr>
            <p:ph type="ctrTitle" hasCustomPrompt="1"/>
          </p:nvPr>
        </p:nvSpPr>
        <p:spPr>
          <a:xfrm>
            <a:off x="330200" y="2949895"/>
            <a:ext cx="7848600" cy="553998"/>
          </a:xfrm>
        </p:spPr>
        <p:txBody>
          <a:bodyPr wrap="square" anchor="ctr">
            <a:spAutoFit/>
          </a:bodyPr>
          <a:lstStyle>
            <a:lvl1pPr marL="0">
              <a:lnSpc>
                <a:spcPct val="100000"/>
              </a:lnSpc>
              <a:spcBef>
                <a:spcPts val="2400"/>
              </a:spcBef>
              <a:spcAft>
                <a:spcPts val="3000"/>
              </a:spcAft>
              <a:defRPr sz="3000"/>
            </a:lvl1pPr>
          </a:lstStyle>
          <a:p>
            <a:r>
              <a:rPr lang="en-US" dirty="0"/>
              <a:t>Click </a:t>
            </a:r>
            <a:r>
              <a:rPr lang="en-US" dirty="0" smtClean="0"/>
              <a:t>to Add Title</a:t>
            </a:r>
            <a:endParaRPr lang="en-US" dirty="0"/>
          </a:p>
        </p:txBody>
      </p:sp>
      <p:sp>
        <p:nvSpPr>
          <p:cNvPr id="16" name="Pentagon 15"/>
          <p:cNvSpPr/>
          <p:nvPr userDrawn="1"/>
        </p:nvSpPr>
        <p:spPr bwMode="auto">
          <a:xfrm>
            <a:off x="8468" y="5473181"/>
            <a:ext cx="372532" cy="4572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7" name="Right Triangle 16"/>
          <p:cNvSpPr/>
          <p:nvPr userDrawn="1"/>
        </p:nvSpPr>
        <p:spPr bwMode="auto">
          <a:xfrm rot="10800000">
            <a:off x="-678" y="5930381"/>
            <a:ext cx="73152"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8" name="Text Box 16"/>
          <p:cNvSpPr txBox="1">
            <a:spLocks noChangeArrowheads="1"/>
          </p:cNvSpPr>
          <p:nvPr userDrawn="1"/>
        </p:nvSpPr>
        <p:spPr bwMode="auto">
          <a:xfrm>
            <a:off x="338462" y="6280150"/>
            <a:ext cx="1538270" cy="207749"/>
          </a:xfrm>
          <a:prstGeom prst="rect">
            <a:avLst/>
          </a:prstGeom>
          <a:noFill/>
          <a:ln w="9525">
            <a:noFill/>
            <a:miter lim="800000"/>
            <a:headEnd/>
            <a:tailEnd/>
          </a:ln>
        </p:spPr>
        <p:txBody>
          <a:bodyPr wrap="none" anchor="b">
            <a:prstTxWarp prst="textNoShape">
              <a:avLst/>
            </a:prstTxWarp>
            <a:spAutoFit/>
          </a:bodyPr>
          <a:lstStyle/>
          <a:p>
            <a:r>
              <a:rPr lang="en-US" sz="900" b="1" i="0" dirty="0" smtClean="0">
                <a:solidFill>
                  <a:schemeClr val="bg2"/>
                </a:solidFill>
                <a:latin typeface="+mn-lt"/>
                <a:cs typeface="Arial"/>
              </a:rPr>
              <a:t>www.rockwellautomation.com</a:t>
            </a:r>
            <a:endParaRPr lang="en-US" sz="1000" b="1" i="0" dirty="0">
              <a:solidFill>
                <a:schemeClr val="bg2"/>
              </a:solidFill>
              <a:latin typeface="+mn-lt"/>
              <a:cs typeface="Arial"/>
            </a:endParaRPr>
          </a:p>
        </p:txBody>
      </p:sp>
      <p:sp>
        <p:nvSpPr>
          <p:cNvPr id="19" name="Text Box 16"/>
          <p:cNvSpPr txBox="1">
            <a:spLocks noChangeArrowheads="1"/>
          </p:cNvSpPr>
          <p:nvPr userDrawn="1"/>
        </p:nvSpPr>
        <p:spPr bwMode="auto">
          <a:xfrm>
            <a:off x="332112" y="5879581"/>
            <a:ext cx="2155871" cy="318549"/>
          </a:xfrm>
          <a:prstGeom prst="rect">
            <a:avLst/>
          </a:prstGeom>
          <a:noFill/>
          <a:ln w="9525">
            <a:noFill/>
            <a:miter lim="800000"/>
            <a:headEnd/>
            <a:tailEnd/>
          </a:ln>
        </p:spPr>
        <p:txBody>
          <a:bodyPr wrap="none" anchor="t">
            <a:prstTxWarp prst="textNoShape">
              <a:avLst/>
            </a:prstTxWarp>
            <a:spAutoFit/>
          </a:bodyPr>
          <a:lstStyle/>
          <a:p>
            <a:r>
              <a:rPr lang="en-US" sz="900" b="0" i="0" dirty="0" smtClean="0">
                <a:solidFill>
                  <a:schemeClr val="bg2"/>
                </a:solidFill>
                <a:latin typeface="+mn-lt"/>
                <a:cs typeface="Arial"/>
              </a:rPr>
              <a:t>Follow ROKAutomation on Facebook &amp; Twitter.</a:t>
            </a:r>
          </a:p>
          <a:p>
            <a:r>
              <a:rPr lang="en-US" sz="900" b="0" i="0" dirty="0" smtClean="0">
                <a:solidFill>
                  <a:schemeClr val="bg2"/>
                </a:solidFill>
                <a:latin typeface="+mn-lt"/>
                <a:cs typeface="Arial"/>
              </a:rPr>
              <a:t>Connect with us</a:t>
            </a:r>
            <a:r>
              <a:rPr lang="en-US" sz="900" b="0" i="0" baseline="0" dirty="0" smtClean="0">
                <a:solidFill>
                  <a:schemeClr val="bg2"/>
                </a:solidFill>
                <a:latin typeface="+mn-lt"/>
                <a:cs typeface="Arial"/>
              </a:rPr>
              <a:t> on LinkedIn.</a:t>
            </a:r>
            <a:endParaRPr lang="en-US" sz="900" b="0" i="0" dirty="0">
              <a:solidFill>
                <a:schemeClr val="bg2"/>
              </a:solidFill>
              <a:latin typeface="+mn-lt"/>
              <a:cs typeface="Arial"/>
            </a:endParaRPr>
          </a:p>
        </p:txBody>
      </p:sp>
      <p:pic>
        <p:nvPicPr>
          <p:cNvPr id="20" name="Picture 19" descr="facebook.png"/>
          <p:cNvPicPr>
            <a:picLocks noChangeAspect="1"/>
          </p:cNvPicPr>
          <p:nvPr userDrawn="1"/>
        </p:nvPicPr>
        <p:blipFill>
          <a:blip r:embed="rId3"/>
          <a:stretch>
            <a:fillRect/>
          </a:stretch>
        </p:blipFill>
        <p:spPr>
          <a:xfrm>
            <a:off x="433712" y="5549381"/>
            <a:ext cx="264160" cy="264160"/>
          </a:xfrm>
          <a:prstGeom prst="rect">
            <a:avLst/>
          </a:prstGeom>
        </p:spPr>
      </p:pic>
      <p:pic>
        <p:nvPicPr>
          <p:cNvPr id="21" name="Picture 20" descr="linkedin.png"/>
          <p:cNvPicPr>
            <a:picLocks noChangeAspect="1"/>
          </p:cNvPicPr>
          <p:nvPr userDrawn="1"/>
        </p:nvPicPr>
        <p:blipFill>
          <a:blip r:embed="rId4"/>
          <a:stretch>
            <a:fillRect/>
          </a:stretch>
        </p:blipFill>
        <p:spPr>
          <a:xfrm>
            <a:off x="1092200" y="5549381"/>
            <a:ext cx="264160" cy="264160"/>
          </a:xfrm>
          <a:prstGeom prst="rect">
            <a:avLst/>
          </a:prstGeom>
        </p:spPr>
      </p:pic>
      <p:sp>
        <p:nvSpPr>
          <p:cNvPr id="29" name="Rectangle 11"/>
          <p:cNvSpPr>
            <a:spLocks noChangeArrowheads="1"/>
          </p:cNvSpPr>
          <p:nvPr userDrawn="1"/>
        </p:nvSpPr>
        <p:spPr bwMode="auto">
          <a:xfrm>
            <a:off x="36957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1">
                    <a:lumMod val="75000"/>
                  </a:schemeClr>
                </a:solidFill>
                <a:ea typeface="Arial Unicode MS" charset="0"/>
                <a:cs typeface="Arial Unicode MS" charset="0"/>
              </a:rPr>
              <a:t>Rev</a:t>
            </a:r>
            <a:r>
              <a:rPr lang="en-US" sz="800" kern="0" spc="20" baseline="0" dirty="0" smtClean="0">
                <a:solidFill>
                  <a:schemeClr val="bg1">
                    <a:lumMod val="75000"/>
                  </a:schemeClr>
                </a:solidFill>
                <a:ea typeface="Arial Unicode MS" charset="0"/>
                <a:cs typeface="Arial Unicode MS" charset="0"/>
              </a:rPr>
              <a:t> </a:t>
            </a:r>
            <a:r>
              <a:rPr lang="en-US" sz="800" kern="0" spc="20" dirty="0" smtClean="0">
                <a:solidFill>
                  <a:schemeClr val="bg1">
                    <a:lumMod val="75000"/>
                  </a:schemeClr>
                </a:solidFill>
                <a:ea typeface="Arial Unicode MS" charset="0"/>
                <a:cs typeface="Arial Unicode MS" charset="0"/>
              </a:rPr>
              <a:t>5058-CO900F</a:t>
            </a:r>
            <a:endParaRPr lang="en-US" sz="800" kern="0" spc="20" dirty="0">
              <a:solidFill>
                <a:schemeClr val="bg1">
                  <a:lumMod val="75000"/>
                </a:schemeClr>
              </a:solidFill>
              <a:ea typeface="Arial Unicode MS" charset="0"/>
              <a:cs typeface="Arial Unicode MS" charset="0"/>
            </a:endParaRPr>
          </a:p>
        </p:txBody>
      </p:sp>
      <p:grpSp>
        <p:nvGrpSpPr>
          <p:cNvPr id="27" name="Group 25"/>
          <p:cNvGrpSpPr/>
          <p:nvPr userDrawn="1"/>
        </p:nvGrpSpPr>
        <p:grpSpPr>
          <a:xfrm>
            <a:off x="7569201" y="457200"/>
            <a:ext cx="1066800" cy="1066800"/>
            <a:chOff x="6096000" y="457200"/>
            <a:chExt cx="1066800" cy="1066800"/>
          </a:xfrm>
        </p:grpSpPr>
        <p:sp>
          <p:nvSpPr>
            <p:cNvPr id="28"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32" name="Picture 31" descr="LTS_WhiteTextFromRedBox.png"/>
            <p:cNvPicPr>
              <a:picLocks noChangeAspect="1"/>
            </p:cNvPicPr>
            <p:nvPr userDrawn="1"/>
          </p:nvPicPr>
          <p:blipFill>
            <a:blip r:embed="rId5"/>
            <a:stretch>
              <a:fillRect/>
            </a:stretch>
          </p:blipFill>
          <p:spPr>
            <a:xfrm>
              <a:off x="6260576" y="619125"/>
              <a:ext cx="775748" cy="752476"/>
            </a:xfrm>
            <a:prstGeom prst="rect">
              <a:avLst/>
            </a:prstGeom>
          </p:spPr>
        </p:pic>
      </p:grpSp>
      <p:grpSp>
        <p:nvGrpSpPr>
          <p:cNvPr id="6" name="Group 5"/>
          <p:cNvGrpSpPr/>
          <p:nvPr userDrawn="1"/>
        </p:nvGrpSpPr>
        <p:grpSpPr>
          <a:xfrm>
            <a:off x="769799" y="5549701"/>
            <a:ext cx="264160" cy="264160"/>
            <a:chOff x="769799" y="5549701"/>
            <a:chExt cx="264160" cy="264160"/>
          </a:xfrm>
        </p:grpSpPr>
        <p:pic>
          <p:nvPicPr>
            <p:cNvPr id="41" name="Picture 40" descr="linkedin.png"/>
            <p:cNvPicPr>
              <a:picLocks noChangeAspect="1"/>
            </p:cNvPicPr>
            <p:nvPr userDrawn="1"/>
          </p:nvPicPr>
          <p:blipFill>
            <a:blip r:embed="rId4"/>
            <a:stretch>
              <a:fillRect/>
            </a:stretch>
          </p:blipFill>
          <p:spPr>
            <a:xfrm>
              <a:off x="769799" y="5549701"/>
              <a:ext cx="264160" cy="264160"/>
            </a:xfrm>
            <a:prstGeom prst="rect">
              <a:avLst/>
            </a:prstGeom>
          </p:spPr>
        </p:pic>
        <p:pic>
          <p:nvPicPr>
            <p:cNvPr id="1027" name="Picture 3"/>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a:stretch/>
          </p:blipFill>
          <p:spPr bwMode="auto">
            <a:xfrm>
              <a:off x="786468" y="5560582"/>
              <a:ext cx="230823" cy="24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5" name="Text Box 16"/>
          <p:cNvSpPr txBox="1">
            <a:spLocks noChangeArrowheads="1"/>
          </p:cNvSpPr>
          <p:nvPr userDrawn="1"/>
        </p:nvSpPr>
        <p:spPr bwMode="auto">
          <a:xfrm>
            <a:off x="783336" y="4953000"/>
            <a:ext cx="2113284" cy="502702"/>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chemeClr val="bg2"/>
                </a:solidFill>
              </a:rPr>
              <a:t>PUBLIC</a:t>
            </a:r>
            <a:r>
              <a:rPr lang="en-US" sz="1400" b="1" cap="all" baseline="0" dirty="0" smtClean="0">
                <a:solidFill>
                  <a:schemeClr val="bg2"/>
                </a:solidFill>
              </a:rPr>
              <a:t> INFORMATION</a:t>
            </a:r>
            <a:r>
              <a:rPr lang="en-US" sz="1400" b="1" cap="all" dirty="0" smtClean="0">
                <a:solidFill>
                  <a:schemeClr val="bg2"/>
                </a:solidFill>
              </a:rPr>
              <a:t/>
            </a:r>
            <a:br>
              <a:rPr lang="en-US" sz="1400" b="1" cap="all" dirty="0" smtClean="0">
                <a:solidFill>
                  <a:schemeClr val="bg2"/>
                </a:solidFill>
              </a:rPr>
            </a:br>
            <a:endParaRPr lang="en-US" sz="1400" b="1" dirty="0">
              <a:solidFill>
                <a:schemeClr val="bg1">
                  <a:lumMod val="50000"/>
                </a:schemeClr>
              </a:solidFill>
            </a:endParaRPr>
          </a:p>
        </p:txBody>
      </p:sp>
      <p:pic>
        <p:nvPicPr>
          <p:cNvPr id="26" name="Picture 25" descr="CompanyConfidential.png"/>
          <p:cNvPicPr>
            <a:picLocks noChangeAspect="1"/>
          </p:cNvPicPr>
          <p:nvPr userDrawn="1"/>
        </p:nvPicPr>
        <p:blipFill>
          <a:blip r:embed="rId7"/>
          <a:stretch>
            <a:fillRect/>
          </a:stretch>
        </p:blipFill>
        <p:spPr>
          <a:xfrm>
            <a:off x="248498" y="4928209"/>
            <a:ext cx="673752" cy="412042"/>
          </a:xfrm>
          <a:prstGeom prst="rect">
            <a:avLst/>
          </a:prstGeom>
        </p:spPr>
      </p:pic>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Ending Slide photo">
    <p:bg>
      <p:bgPr>
        <a:solidFill>
          <a:schemeClr val="bg2"/>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197"/>
            <a:ext cx="8991600" cy="6629400"/>
          </a:xfrm>
          <a:prstGeom prst="rect">
            <a:avLst/>
          </a:prstGeom>
          <a:gradFill>
            <a:gsLst>
              <a:gs pos="94000">
                <a:srgbClr val="FEFEFE"/>
              </a:gs>
              <a:gs pos="6000">
                <a:srgbClr val="F4F4F4"/>
              </a:gs>
              <a:gs pos="0">
                <a:schemeClr val="bg1">
                  <a:lumMod val="85000"/>
                </a:schemeClr>
              </a:gs>
              <a:gs pos="100000">
                <a:schemeClr val="bg1">
                  <a:lumMod val="85000"/>
                </a:schemeClr>
              </a:gs>
            </a:gsLst>
          </a:gradFill>
          <a:ln>
            <a:headEnd/>
            <a:tailEnd/>
          </a:ln>
        </p:spPr>
        <p:style>
          <a:lnRef idx="0">
            <a:schemeClr val="accent5"/>
          </a:lnRef>
          <a:fillRef idx="3">
            <a:schemeClr val="accent5"/>
          </a:fillRef>
          <a:effectRef idx="3">
            <a:schemeClr val="accent5"/>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22" name="Rectangle 21"/>
          <p:cNvSpPr/>
          <p:nvPr userDrawn="1"/>
        </p:nvSpPr>
        <p:spPr bwMode="auto">
          <a:xfrm>
            <a:off x="76200" y="2819400"/>
            <a:ext cx="5257800" cy="914400"/>
          </a:xfrm>
          <a:prstGeom prst="rect">
            <a:avLst/>
          </a:prstGeom>
          <a:gradFill flip="none" rotWithShape="1">
            <a:gsLst>
              <a:gs pos="0">
                <a:schemeClr val="bg1">
                  <a:lumMod val="85000"/>
                </a:schemeClr>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w="4445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67733" y="6671735"/>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kern="0" spc="20" dirty="0">
                <a:solidFill>
                  <a:schemeClr val="bg1"/>
                </a:solidFill>
                <a:ea typeface="Arial Unicode MS" charset="0"/>
                <a:cs typeface="Arial Unicode MS" charset="0"/>
              </a:rPr>
              <a:t>Copyright © </a:t>
            </a:r>
            <a:r>
              <a:rPr lang="en-US" sz="800" kern="0" spc="20" dirty="0" smtClean="0">
                <a:solidFill>
                  <a:schemeClr val="bg1"/>
                </a:solidFill>
                <a:ea typeface="Arial Unicode MS" charset="0"/>
                <a:cs typeface="Arial Unicode MS" charset="0"/>
              </a:rPr>
              <a:t>2014</a:t>
            </a:r>
            <a:r>
              <a:rPr lang="en-US" sz="800" kern="0" spc="20" dirty="0" smtClean="0">
                <a:solidFill>
                  <a:srgbClr val="FFFFFF"/>
                </a:solidFill>
                <a:ea typeface="Arial Unicode MS" charset="0"/>
                <a:cs typeface="Arial Unicode MS" charset="0"/>
              </a:rPr>
              <a:t> </a:t>
            </a:r>
            <a:r>
              <a:rPr lang="en-US" sz="800" kern="0" spc="20" dirty="0" smtClean="0">
                <a:solidFill>
                  <a:schemeClr val="bg1"/>
                </a:solidFill>
                <a:ea typeface="Arial Unicode MS" charset="0"/>
                <a:cs typeface="Arial Unicode MS" charset="0"/>
              </a:rPr>
              <a:t>Rockwell </a:t>
            </a:r>
            <a:r>
              <a:rPr lang="en-US" sz="800" kern="0" spc="20" dirty="0">
                <a:solidFill>
                  <a:schemeClr val="bg1"/>
                </a:solidFill>
                <a:ea typeface="Arial Unicode MS" charset="0"/>
                <a:cs typeface="Arial Unicode MS" charset="0"/>
              </a:rPr>
              <a:t>Automation, Inc. All </a:t>
            </a:r>
            <a:r>
              <a:rPr lang="en-US" sz="800" kern="0" spc="20" dirty="0" smtClean="0">
                <a:solidFill>
                  <a:schemeClr val="bg1"/>
                </a:solidFill>
                <a:ea typeface="Arial Unicode MS" charset="0"/>
                <a:cs typeface="Arial Unicode MS" charset="0"/>
              </a:rPr>
              <a:t>Rights Reserved</a:t>
            </a:r>
            <a:r>
              <a:rPr lang="en-US" sz="800" kern="0" spc="20" dirty="0">
                <a:solidFill>
                  <a:schemeClr val="bg1"/>
                </a:solidFill>
                <a:ea typeface="Arial Unicode MS" charset="0"/>
                <a:cs typeface="Arial Unicode MS" charset="0"/>
              </a:rPr>
              <a:t>.</a:t>
            </a:r>
          </a:p>
        </p:txBody>
      </p:sp>
      <p:pic>
        <p:nvPicPr>
          <p:cNvPr id="12" name="Picture 11" descr="RA-A-B-RS-signature-6-08.png"/>
          <p:cNvPicPr>
            <a:picLocks noChangeAspect="1"/>
          </p:cNvPicPr>
          <p:nvPr userDrawn="1"/>
        </p:nvPicPr>
        <p:blipFill>
          <a:blip r:embed="rId2"/>
          <a:stretch>
            <a:fillRect/>
          </a:stretch>
        </p:blipFill>
        <p:spPr>
          <a:xfrm>
            <a:off x="4953000" y="6096000"/>
            <a:ext cx="3696681" cy="353710"/>
          </a:xfrm>
          <a:prstGeom prst="rect">
            <a:avLst/>
          </a:prstGeom>
        </p:spPr>
      </p:pic>
      <p:sp>
        <p:nvSpPr>
          <p:cNvPr id="128004" name="Rectangle 4"/>
          <p:cNvSpPr>
            <a:spLocks noGrp="1" noChangeArrowheads="1"/>
          </p:cNvSpPr>
          <p:nvPr>
            <p:ph type="ctrTitle" hasCustomPrompt="1"/>
          </p:nvPr>
        </p:nvSpPr>
        <p:spPr>
          <a:xfrm>
            <a:off x="330200" y="2949895"/>
            <a:ext cx="4622800" cy="553998"/>
          </a:xfrm>
        </p:spPr>
        <p:txBody>
          <a:bodyPr wrap="square" anchor="ctr">
            <a:spAutoFit/>
          </a:bodyPr>
          <a:lstStyle>
            <a:lvl1pPr marL="0">
              <a:lnSpc>
                <a:spcPct val="100000"/>
              </a:lnSpc>
              <a:spcBef>
                <a:spcPts val="2400"/>
              </a:spcBef>
              <a:spcAft>
                <a:spcPts val="3000"/>
              </a:spcAft>
              <a:defRPr sz="3000"/>
            </a:lvl1pPr>
          </a:lstStyle>
          <a:p>
            <a:r>
              <a:rPr lang="en-US" dirty="0"/>
              <a:t>Click </a:t>
            </a:r>
            <a:r>
              <a:rPr lang="en-US" dirty="0" smtClean="0"/>
              <a:t>to Add Title</a:t>
            </a:r>
            <a:endParaRPr lang="en-US" dirty="0"/>
          </a:p>
        </p:txBody>
      </p:sp>
      <p:sp>
        <p:nvSpPr>
          <p:cNvPr id="16" name="Pentagon 15"/>
          <p:cNvSpPr/>
          <p:nvPr userDrawn="1"/>
        </p:nvSpPr>
        <p:spPr bwMode="auto">
          <a:xfrm>
            <a:off x="8468" y="5473181"/>
            <a:ext cx="372532" cy="4572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7" name="Right Triangle 16"/>
          <p:cNvSpPr/>
          <p:nvPr userDrawn="1"/>
        </p:nvSpPr>
        <p:spPr bwMode="auto">
          <a:xfrm rot="10800000">
            <a:off x="-678" y="5930381"/>
            <a:ext cx="73152"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8" name="Text Box 16"/>
          <p:cNvSpPr txBox="1">
            <a:spLocks noChangeArrowheads="1"/>
          </p:cNvSpPr>
          <p:nvPr userDrawn="1"/>
        </p:nvSpPr>
        <p:spPr bwMode="auto">
          <a:xfrm>
            <a:off x="338462" y="6280150"/>
            <a:ext cx="1538270" cy="207749"/>
          </a:xfrm>
          <a:prstGeom prst="rect">
            <a:avLst/>
          </a:prstGeom>
          <a:noFill/>
          <a:ln w="9525">
            <a:noFill/>
            <a:miter lim="800000"/>
            <a:headEnd/>
            <a:tailEnd/>
          </a:ln>
        </p:spPr>
        <p:txBody>
          <a:bodyPr wrap="none" anchor="b">
            <a:prstTxWarp prst="textNoShape">
              <a:avLst/>
            </a:prstTxWarp>
            <a:spAutoFit/>
          </a:bodyPr>
          <a:lstStyle/>
          <a:p>
            <a:r>
              <a:rPr lang="en-US" sz="900" b="1" i="0" dirty="0" smtClean="0">
                <a:solidFill>
                  <a:schemeClr val="bg2"/>
                </a:solidFill>
                <a:latin typeface="+mn-lt"/>
                <a:cs typeface="Arial"/>
              </a:rPr>
              <a:t>www.rockwellautomation.com</a:t>
            </a:r>
            <a:endParaRPr lang="en-US" sz="1000" b="1" i="0" dirty="0">
              <a:solidFill>
                <a:schemeClr val="bg2"/>
              </a:solidFill>
              <a:latin typeface="+mn-lt"/>
              <a:cs typeface="Arial"/>
            </a:endParaRPr>
          </a:p>
        </p:txBody>
      </p:sp>
      <p:sp>
        <p:nvSpPr>
          <p:cNvPr id="19" name="Text Box 16"/>
          <p:cNvSpPr txBox="1">
            <a:spLocks noChangeArrowheads="1"/>
          </p:cNvSpPr>
          <p:nvPr userDrawn="1"/>
        </p:nvSpPr>
        <p:spPr bwMode="auto">
          <a:xfrm>
            <a:off x="332112" y="5879581"/>
            <a:ext cx="2155871" cy="318549"/>
          </a:xfrm>
          <a:prstGeom prst="rect">
            <a:avLst/>
          </a:prstGeom>
          <a:noFill/>
          <a:ln w="9525">
            <a:noFill/>
            <a:miter lim="800000"/>
            <a:headEnd/>
            <a:tailEnd/>
          </a:ln>
        </p:spPr>
        <p:txBody>
          <a:bodyPr wrap="none" anchor="t">
            <a:prstTxWarp prst="textNoShape">
              <a:avLst/>
            </a:prstTxWarp>
            <a:spAutoFit/>
          </a:bodyPr>
          <a:lstStyle/>
          <a:p>
            <a:r>
              <a:rPr lang="en-US" sz="900" b="0" i="0" dirty="0" smtClean="0">
                <a:solidFill>
                  <a:schemeClr val="bg2"/>
                </a:solidFill>
                <a:latin typeface="+mn-lt"/>
                <a:cs typeface="Arial"/>
              </a:rPr>
              <a:t>Follow ROKAutomation on Facebook &amp; Twitter.</a:t>
            </a:r>
          </a:p>
          <a:p>
            <a:r>
              <a:rPr lang="en-US" sz="900" b="0" i="0" dirty="0" smtClean="0">
                <a:solidFill>
                  <a:schemeClr val="bg2"/>
                </a:solidFill>
                <a:latin typeface="+mn-lt"/>
                <a:cs typeface="Arial"/>
              </a:rPr>
              <a:t>Connect with us</a:t>
            </a:r>
            <a:r>
              <a:rPr lang="en-US" sz="900" b="0" i="0" baseline="0" dirty="0" smtClean="0">
                <a:solidFill>
                  <a:schemeClr val="bg2"/>
                </a:solidFill>
                <a:latin typeface="+mn-lt"/>
                <a:cs typeface="Arial"/>
              </a:rPr>
              <a:t> on LinkedIn.</a:t>
            </a:r>
            <a:endParaRPr lang="en-US" sz="900" b="0" i="0" dirty="0">
              <a:solidFill>
                <a:schemeClr val="bg2"/>
              </a:solidFill>
              <a:latin typeface="+mn-lt"/>
              <a:cs typeface="Arial"/>
            </a:endParaRPr>
          </a:p>
        </p:txBody>
      </p:sp>
      <p:pic>
        <p:nvPicPr>
          <p:cNvPr id="20" name="Picture 19" descr="facebook.png"/>
          <p:cNvPicPr>
            <a:picLocks noChangeAspect="1"/>
          </p:cNvPicPr>
          <p:nvPr userDrawn="1"/>
        </p:nvPicPr>
        <p:blipFill>
          <a:blip r:embed="rId3"/>
          <a:stretch>
            <a:fillRect/>
          </a:stretch>
        </p:blipFill>
        <p:spPr>
          <a:xfrm>
            <a:off x="433712" y="5549381"/>
            <a:ext cx="264160" cy="264160"/>
          </a:xfrm>
          <a:prstGeom prst="rect">
            <a:avLst/>
          </a:prstGeom>
        </p:spPr>
      </p:pic>
      <p:pic>
        <p:nvPicPr>
          <p:cNvPr id="21" name="Picture 20" descr="linkedin.png"/>
          <p:cNvPicPr>
            <a:picLocks noChangeAspect="1"/>
          </p:cNvPicPr>
          <p:nvPr userDrawn="1"/>
        </p:nvPicPr>
        <p:blipFill>
          <a:blip r:embed="rId4"/>
          <a:stretch>
            <a:fillRect/>
          </a:stretch>
        </p:blipFill>
        <p:spPr>
          <a:xfrm>
            <a:off x="1092200" y="5549381"/>
            <a:ext cx="264160" cy="264160"/>
          </a:xfrm>
          <a:prstGeom prst="rect">
            <a:avLst/>
          </a:prstGeom>
        </p:spPr>
      </p:pic>
      <p:grpSp>
        <p:nvGrpSpPr>
          <p:cNvPr id="27" name="Group 25"/>
          <p:cNvGrpSpPr/>
          <p:nvPr userDrawn="1"/>
        </p:nvGrpSpPr>
        <p:grpSpPr>
          <a:xfrm>
            <a:off x="7569201" y="457200"/>
            <a:ext cx="1066800" cy="1066800"/>
            <a:chOff x="6096000" y="457200"/>
            <a:chExt cx="1066800" cy="1066800"/>
          </a:xfrm>
        </p:grpSpPr>
        <p:sp>
          <p:nvSpPr>
            <p:cNvPr id="28"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32" name="Picture 31" descr="LTS_WhiteTextFromRedBox.png"/>
            <p:cNvPicPr>
              <a:picLocks noChangeAspect="1"/>
            </p:cNvPicPr>
            <p:nvPr userDrawn="1"/>
          </p:nvPicPr>
          <p:blipFill>
            <a:blip r:embed="rId5"/>
            <a:stretch>
              <a:fillRect/>
            </a:stretch>
          </p:blipFill>
          <p:spPr>
            <a:xfrm>
              <a:off x="6260576" y="619125"/>
              <a:ext cx="775748" cy="752476"/>
            </a:xfrm>
            <a:prstGeom prst="rect">
              <a:avLst/>
            </a:prstGeom>
          </p:spPr>
        </p:pic>
      </p:grpSp>
      <p:grpSp>
        <p:nvGrpSpPr>
          <p:cNvPr id="33" name="Group 32"/>
          <p:cNvGrpSpPr/>
          <p:nvPr userDrawn="1"/>
        </p:nvGrpSpPr>
        <p:grpSpPr>
          <a:xfrm>
            <a:off x="769799" y="5549701"/>
            <a:ext cx="264160" cy="264160"/>
            <a:chOff x="769799" y="5549701"/>
            <a:chExt cx="264160" cy="264160"/>
          </a:xfrm>
        </p:grpSpPr>
        <p:pic>
          <p:nvPicPr>
            <p:cNvPr id="34" name="Picture 33" descr="linkedin.png"/>
            <p:cNvPicPr>
              <a:picLocks noChangeAspect="1"/>
            </p:cNvPicPr>
            <p:nvPr userDrawn="1"/>
          </p:nvPicPr>
          <p:blipFill>
            <a:blip r:embed="rId4"/>
            <a:stretch>
              <a:fillRect/>
            </a:stretch>
          </p:blipFill>
          <p:spPr>
            <a:xfrm>
              <a:off x="769799" y="5549701"/>
              <a:ext cx="264160" cy="264160"/>
            </a:xfrm>
            <a:prstGeom prst="rect">
              <a:avLst/>
            </a:prstGeom>
          </p:spPr>
        </p:pic>
        <p:pic>
          <p:nvPicPr>
            <p:cNvPr id="35" name="Picture 3"/>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a:stretch/>
          </p:blipFill>
          <p:spPr bwMode="auto">
            <a:xfrm>
              <a:off x="786468" y="5560582"/>
              <a:ext cx="230823" cy="24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3" name="Rectangle 11"/>
          <p:cNvSpPr>
            <a:spLocks noChangeArrowheads="1"/>
          </p:cNvSpPr>
          <p:nvPr userDrawn="1"/>
        </p:nvSpPr>
        <p:spPr bwMode="auto">
          <a:xfrm>
            <a:off x="36957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1">
                    <a:lumMod val="75000"/>
                  </a:schemeClr>
                </a:solidFill>
                <a:ea typeface="Arial Unicode MS" charset="0"/>
                <a:cs typeface="Arial Unicode MS" charset="0"/>
              </a:rPr>
              <a:t>Rev</a:t>
            </a:r>
            <a:r>
              <a:rPr lang="en-US" sz="800" kern="0" spc="20" baseline="0" dirty="0" smtClean="0">
                <a:solidFill>
                  <a:schemeClr val="bg1">
                    <a:lumMod val="75000"/>
                  </a:schemeClr>
                </a:solidFill>
                <a:ea typeface="Arial Unicode MS" charset="0"/>
                <a:cs typeface="Arial Unicode MS" charset="0"/>
              </a:rPr>
              <a:t> </a:t>
            </a:r>
            <a:r>
              <a:rPr lang="en-US" sz="800" kern="0" spc="20" dirty="0" smtClean="0">
                <a:solidFill>
                  <a:schemeClr val="bg1">
                    <a:lumMod val="75000"/>
                  </a:schemeClr>
                </a:solidFill>
                <a:ea typeface="Arial Unicode MS" charset="0"/>
                <a:cs typeface="Arial Unicode MS" charset="0"/>
              </a:rPr>
              <a:t>5058-CO900F</a:t>
            </a:r>
            <a:endParaRPr lang="en-US" sz="800" kern="0" spc="20" dirty="0">
              <a:solidFill>
                <a:schemeClr val="bg1">
                  <a:lumMod val="75000"/>
                </a:schemeClr>
              </a:solidFill>
              <a:ea typeface="Arial Unicode MS" charset="0"/>
              <a:cs typeface="Arial Unicode MS" charset="0"/>
            </a:endParaRPr>
          </a:p>
        </p:txBody>
      </p:sp>
      <p:sp>
        <p:nvSpPr>
          <p:cNvPr id="24" name="Text Box 16"/>
          <p:cNvSpPr txBox="1">
            <a:spLocks noChangeArrowheads="1"/>
          </p:cNvSpPr>
          <p:nvPr userDrawn="1"/>
        </p:nvSpPr>
        <p:spPr bwMode="auto">
          <a:xfrm>
            <a:off x="783336" y="4953000"/>
            <a:ext cx="2113284" cy="502702"/>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chemeClr val="bg2"/>
                </a:solidFill>
              </a:rPr>
              <a:t>PUBLIC</a:t>
            </a:r>
            <a:r>
              <a:rPr lang="en-US" sz="1400" b="1" cap="all" baseline="0" dirty="0" smtClean="0">
                <a:solidFill>
                  <a:schemeClr val="bg2"/>
                </a:solidFill>
              </a:rPr>
              <a:t> INFORMATION</a:t>
            </a:r>
            <a:r>
              <a:rPr lang="en-US" sz="1400" b="1" cap="all" dirty="0" smtClean="0">
                <a:solidFill>
                  <a:schemeClr val="bg2"/>
                </a:solidFill>
              </a:rPr>
              <a:t/>
            </a:r>
            <a:br>
              <a:rPr lang="en-US" sz="1400" b="1" cap="all" dirty="0" smtClean="0">
                <a:solidFill>
                  <a:schemeClr val="bg2"/>
                </a:solidFill>
              </a:rPr>
            </a:br>
            <a:endParaRPr lang="en-US" sz="1400" b="1" dirty="0">
              <a:solidFill>
                <a:schemeClr val="bg1">
                  <a:lumMod val="50000"/>
                </a:schemeClr>
              </a:solidFill>
            </a:endParaRPr>
          </a:p>
        </p:txBody>
      </p:sp>
      <p:pic>
        <p:nvPicPr>
          <p:cNvPr id="25" name="Picture 24" descr="CompanyConfidential.png"/>
          <p:cNvPicPr>
            <a:picLocks noChangeAspect="1"/>
          </p:cNvPicPr>
          <p:nvPr userDrawn="1"/>
        </p:nvPicPr>
        <p:blipFill>
          <a:blip r:embed="rId7"/>
          <a:stretch>
            <a:fillRect/>
          </a:stretch>
        </p:blipFill>
        <p:spPr>
          <a:xfrm>
            <a:off x="248498" y="4928209"/>
            <a:ext cx="673752" cy="412042"/>
          </a:xfrm>
          <a:prstGeom prst="rect">
            <a:avLst/>
          </a:prstGeom>
        </p:spPr>
      </p:pic>
    </p:spTree>
    <p:extLst>
      <p:ext uri="{BB962C8B-B14F-4D97-AF65-F5344CB8AC3E}">
        <p14:creationId xmlns:p14="http://schemas.microsoft.com/office/powerpoint/2010/main" val="1070969695"/>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Ending Slide 2 line photo">
    <p:bg>
      <p:bgPr>
        <a:solidFill>
          <a:schemeClr val="bg2"/>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679" y="76197"/>
            <a:ext cx="8991600" cy="6629400"/>
          </a:xfrm>
          <a:prstGeom prst="rect">
            <a:avLst/>
          </a:prstGeom>
          <a:gradFill>
            <a:gsLst>
              <a:gs pos="94000">
                <a:srgbClr val="FEFEFE"/>
              </a:gs>
              <a:gs pos="6000">
                <a:srgbClr val="F4F4F4"/>
              </a:gs>
              <a:gs pos="0">
                <a:schemeClr val="bg1">
                  <a:lumMod val="85000"/>
                </a:schemeClr>
              </a:gs>
              <a:gs pos="100000">
                <a:schemeClr val="bg1">
                  <a:lumMod val="85000"/>
                </a:schemeClr>
              </a:gs>
            </a:gsLst>
          </a:gradFill>
          <a:ln>
            <a:headEnd/>
            <a:tailEnd/>
          </a:ln>
        </p:spPr>
        <p:style>
          <a:lnRef idx="0">
            <a:schemeClr val="accent5"/>
          </a:lnRef>
          <a:fillRef idx="3">
            <a:schemeClr val="accent5"/>
          </a:fillRef>
          <a:effectRef idx="3">
            <a:schemeClr val="accent5"/>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9" name="Rectangle 11"/>
          <p:cNvSpPr>
            <a:spLocks noChangeArrowheads="1"/>
          </p:cNvSpPr>
          <p:nvPr userDrawn="1"/>
        </p:nvSpPr>
        <p:spPr bwMode="auto">
          <a:xfrm>
            <a:off x="67733" y="6671735"/>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kern="0" spc="20" dirty="0">
                <a:solidFill>
                  <a:schemeClr val="bg1"/>
                </a:solidFill>
                <a:ea typeface="Arial Unicode MS" charset="0"/>
                <a:cs typeface="Arial Unicode MS" charset="0"/>
              </a:rPr>
              <a:t>Copyright © </a:t>
            </a:r>
            <a:r>
              <a:rPr lang="en-US" sz="800" kern="0" spc="20" dirty="0" smtClean="0">
                <a:solidFill>
                  <a:schemeClr val="bg1"/>
                </a:solidFill>
                <a:ea typeface="Arial Unicode MS" charset="0"/>
                <a:cs typeface="Arial Unicode MS" charset="0"/>
              </a:rPr>
              <a:t>2014</a:t>
            </a:r>
            <a:r>
              <a:rPr lang="en-US" sz="800" kern="0" spc="20" dirty="0" smtClean="0">
                <a:solidFill>
                  <a:srgbClr val="FFFFFF"/>
                </a:solidFill>
                <a:ea typeface="Arial Unicode MS" charset="0"/>
                <a:cs typeface="Arial Unicode MS" charset="0"/>
              </a:rPr>
              <a:t> </a:t>
            </a:r>
            <a:r>
              <a:rPr lang="en-US" sz="800" kern="0" spc="20" dirty="0" smtClean="0">
                <a:solidFill>
                  <a:schemeClr val="bg1"/>
                </a:solidFill>
                <a:ea typeface="Arial Unicode MS" charset="0"/>
                <a:cs typeface="Arial Unicode MS" charset="0"/>
              </a:rPr>
              <a:t>Rockwell </a:t>
            </a:r>
            <a:r>
              <a:rPr lang="en-US" sz="800" kern="0" spc="20" dirty="0">
                <a:solidFill>
                  <a:schemeClr val="bg1"/>
                </a:solidFill>
                <a:ea typeface="Arial Unicode MS" charset="0"/>
                <a:cs typeface="Arial Unicode MS" charset="0"/>
              </a:rPr>
              <a:t>Automation, Inc. All </a:t>
            </a:r>
            <a:r>
              <a:rPr lang="en-US" sz="800" kern="0" spc="20" dirty="0" smtClean="0">
                <a:solidFill>
                  <a:schemeClr val="bg1"/>
                </a:solidFill>
                <a:ea typeface="Arial Unicode MS" charset="0"/>
                <a:cs typeface="Arial Unicode MS" charset="0"/>
              </a:rPr>
              <a:t>Rights Reserved</a:t>
            </a:r>
            <a:r>
              <a:rPr lang="en-US" sz="800" kern="0" spc="20" dirty="0">
                <a:solidFill>
                  <a:schemeClr val="bg1"/>
                </a:solidFill>
                <a:ea typeface="Arial Unicode MS" charset="0"/>
                <a:cs typeface="Arial Unicode MS" charset="0"/>
              </a:rPr>
              <a:t>.</a:t>
            </a:r>
          </a:p>
        </p:txBody>
      </p:sp>
      <p:pic>
        <p:nvPicPr>
          <p:cNvPr id="12" name="Picture 11" descr="RA-A-B-RS-signature-6-08.png"/>
          <p:cNvPicPr>
            <a:picLocks noChangeAspect="1"/>
          </p:cNvPicPr>
          <p:nvPr userDrawn="1"/>
        </p:nvPicPr>
        <p:blipFill>
          <a:blip r:embed="rId2"/>
          <a:stretch>
            <a:fillRect/>
          </a:stretch>
        </p:blipFill>
        <p:spPr>
          <a:xfrm>
            <a:off x="4953000" y="6096000"/>
            <a:ext cx="3696681" cy="353710"/>
          </a:xfrm>
          <a:prstGeom prst="rect">
            <a:avLst/>
          </a:prstGeom>
        </p:spPr>
      </p:pic>
      <p:sp>
        <p:nvSpPr>
          <p:cNvPr id="16" name="Pentagon 15"/>
          <p:cNvSpPr/>
          <p:nvPr userDrawn="1"/>
        </p:nvSpPr>
        <p:spPr bwMode="auto">
          <a:xfrm>
            <a:off x="8468" y="5473181"/>
            <a:ext cx="372532" cy="4572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7" name="Right Triangle 16"/>
          <p:cNvSpPr/>
          <p:nvPr userDrawn="1"/>
        </p:nvSpPr>
        <p:spPr bwMode="auto">
          <a:xfrm rot="10800000">
            <a:off x="-678" y="5930381"/>
            <a:ext cx="73152"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8" name="Text Box 16"/>
          <p:cNvSpPr txBox="1">
            <a:spLocks noChangeArrowheads="1"/>
          </p:cNvSpPr>
          <p:nvPr userDrawn="1"/>
        </p:nvSpPr>
        <p:spPr bwMode="auto">
          <a:xfrm>
            <a:off x="338462" y="6280150"/>
            <a:ext cx="1538270" cy="207749"/>
          </a:xfrm>
          <a:prstGeom prst="rect">
            <a:avLst/>
          </a:prstGeom>
          <a:noFill/>
          <a:ln w="9525">
            <a:noFill/>
            <a:miter lim="800000"/>
            <a:headEnd/>
            <a:tailEnd/>
          </a:ln>
        </p:spPr>
        <p:txBody>
          <a:bodyPr wrap="none" anchor="b">
            <a:prstTxWarp prst="textNoShape">
              <a:avLst/>
            </a:prstTxWarp>
            <a:spAutoFit/>
          </a:bodyPr>
          <a:lstStyle/>
          <a:p>
            <a:r>
              <a:rPr lang="en-US" sz="900" b="1" i="0" dirty="0" smtClean="0">
                <a:solidFill>
                  <a:schemeClr val="bg2"/>
                </a:solidFill>
                <a:latin typeface="+mn-lt"/>
                <a:cs typeface="Arial"/>
              </a:rPr>
              <a:t>www.rockwellautomation.com</a:t>
            </a:r>
            <a:endParaRPr lang="en-US" sz="1000" b="1" i="0" dirty="0">
              <a:solidFill>
                <a:schemeClr val="bg2"/>
              </a:solidFill>
              <a:latin typeface="+mn-lt"/>
              <a:cs typeface="Arial"/>
            </a:endParaRPr>
          </a:p>
        </p:txBody>
      </p:sp>
      <p:sp>
        <p:nvSpPr>
          <p:cNvPr id="19" name="Text Box 16"/>
          <p:cNvSpPr txBox="1">
            <a:spLocks noChangeArrowheads="1"/>
          </p:cNvSpPr>
          <p:nvPr userDrawn="1"/>
        </p:nvSpPr>
        <p:spPr bwMode="auto">
          <a:xfrm>
            <a:off x="332112" y="5879581"/>
            <a:ext cx="2155871" cy="318549"/>
          </a:xfrm>
          <a:prstGeom prst="rect">
            <a:avLst/>
          </a:prstGeom>
          <a:noFill/>
          <a:ln w="9525">
            <a:noFill/>
            <a:miter lim="800000"/>
            <a:headEnd/>
            <a:tailEnd/>
          </a:ln>
        </p:spPr>
        <p:txBody>
          <a:bodyPr wrap="none" anchor="t">
            <a:prstTxWarp prst="textNoShape">
              <a:avLst/>
            </a:prstTxWarp>
            <a:spAutoFit/>
          </a:bodyPr>
          <a:lstStyle/>
          <a:p>
            <a:r>
              <a:rPr lang="en-US" sz="900" b="0" i="0" dirty="0" smtClean="0">
                <a:solidFill>
                  <a:schemeClr val="bg2"/>
                </a:solidFill>
                <a:latin typeface="+mn-lt"/>
                <a:cs typeface="Arial"/>
              </a:rPr>
              <a:t>Follow ROKAutomation on Facebook &amp; Twitter.</a:t>
            </a:r>
          </a:p>
          <a:p>
            <a:r>
              <a:rPr lang="en-US" sz="900" b="0" i="0" dirty="0" smtClean="0">
                <a:solidFill>
                  <a:schemeClr val="bg2"/>
                </a:solidFill>
                <a:latin typeface="+mn-lt"/>
                <a:cs typeface="Arial"/>
              </a:rPr>
              <a:t>Connect with us</a:t>
            </a:r>
            <a:r>
              <a:rPr lang="en-US" sz="900" b="0" i="0" baseline="0" dirty="0" smtClean="0">
                <a:solidFill>
                  <a:schemeClr val="bg2"/>
                </a:solidFill>
                <a:latin typeface="+mn-lt"/>
                <a:cs typeface="Arial"/>
              </a:rPr>
              <a:t> on LinkedIn.</a:t>
            </a:r>
            <a:endParaRPr lang="en-US" sz="900" b="0" i="0" dirty="0">
              <a:solidFill>
                <a:schemeClr val="bg2"/>
              </a:solidFill>
              <a:latin typeface="+mn-lt"/>
              <a:cs typeface="Arial"/>
            </a:endParaRPr>
          </a:p>
        </p:txBody>
      </p:sp>
      <p:pic>
        <p:nvPicPr>
          <p:cNvPr id="20" name="Picture 19" descr="facebook.png"/>
          <p:cNvPicPr>
            <a:picLocks noChangeAspect="1"/>
          </p:cNvPicPr>
          <p:nvPr userDrawn="1"/>
        </p:nvPicPr>
        <p:blipFill>
          <a:blip r:embed="rId3"/>
          <a:stretch>
            <a:fillRect/>
          </a:stretch>
        </p:blipFill>
        <p:spPr>
          <a:xfrm>
            <a:off x="433712" y="5549381"/>
            <a:ext cx="264160" cy="264160"/>
          </a:xfrm>
          <a:prstGeom prst="rect">
            <a:avLst/>
          </a:prstGeom>
        </p:spPr>
      </p:pic>
      <p:pic>
        <p:nvPicPr>
          <p:cNvPr id="21" name="Picture 20" descr="linkedin.png"/>
          <p:cNvPicPr>
            <a:picLocks noChangeAspect="1"/>
          </p:cNvPicPr>
          <p:nvPr userDrawn="1"/>
        </p:nvPicPr>
        <p:blipFill>
          <a:blip r:embed="rId4"/>
          <a:stretch>
            <a:fillRect/>
          </a:stretch>
        </p:blipFill>
        <p:spPr>
          <a:xfrm>
            <a:off x="1092200" y="5549381"/>
            <a:ext cx="264160" cy="264160"/>
          </a:xfrm>
          <a:prstGeom prst="rect">
            <a:avLst/>
          </a:prstGeom>
        </p:spPr>
      </p:pic>
      <p:sp>
        <p:nvSpPr>
          <p:cNvPr id="29" name="Rectangle 28"/>
          <p:cNvSpPr/>
          <p:nvPr userDrawn="1"/>
        </p:nvSpPr>
        <p:spPr bwMode="auto">
          <a:xfrm>
            <a:off x="76200" y="2362200"/>
            <a:ext cx="4419600" cy="1371600"/>
          </a:xfrm>
          <a:prstGeom prst="rect">
            <a:avLst/>
          </a:prstGeom>
          <a:gradFill flip="none" rotWithShape="1">
            <a:gsLst>
              <a:gs pos="0">
                <a:schemeClr val="bg1">
                  <a:lumMod val="85000"/>
                </a:schemeClr>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w="4445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30" name="Rectangle 5"/>
          <p:cNvSpPr>
            <a:spLocks noGrp="1" noChangeArrowheads="1"/>
          </p:cNvSpPr>
          <p:nvPr>
            <p:ph type="subTitle" idx="1" hasCustomPrompt="1"/>
          </p:nvPr>
        </p:nvSpPr>
        <p:spPr>
          <a:xfrm>
            <a:off x="364634" y="3149600"/>
            <a:ext cx="3551464" cy="400110"/>
          </a:xfrm>
          <a:prstGeom prst="rect">
            <a:avLst/>
          </a:prstGeom>
        </p:spPr>
        <p:txBody>
          <a:bodyPr wrap="square">
            <a:spAutoFit/>
          </a:bodyPr>
          <a:lstStyle>
            <a:lvl1pPr marL="0" indent="0">
              <a:lnSpc>
                <a:spcPct val="100000"/>
              </a:lnSpc>
              <a:buFont typeface="Webdings" charset="2"/>
              <a:buNone/>
              <a:defRPr sz="2000">
                <a:solidFill>
                  <a:schemeClr val="bg2"/>
                </a:solidFill>
              </a:defRPr>
            </a:lvl1pPr>
          </a:lstStyle>
          <a:p>
            <a:r>
              <a:rPr lang="en-US" dirty="0"/>
              <a:t>Click </a:t>
            </a:r>
            <a:r>
              <a:rPr lang="en-US" dirty="0" smtClean="0"/>
              <a:t>Here </a:t>
            </a:r>
            <a:r>
              <a:rPr lang="en-US" dirty="0"/>
              <a:t>for </a:t>
            </a:r>
            <a:r>
              <a:rPr lang="en-US" dirty="0" smtClean="0"/>
              <a:t>sub-title</a:t>
            </a:r>
            <a:endParaRPr lang="en-US" dirty="0"/>
          </a:p>
        </p:txBody>
      </p:sp>
      <p:sp>
        <p:nvSpPr>
          <p:cNvPr id="31" name="Rectangle 4"/>
          <p:cNvSpPr>
            <a:spLocks noGrp="1" noChangeArrowheads="1"/>
          </p:cNvSpPr>
          <p:nvPr>
            <p:ph type="ctrTitle" hasCustomPrompt="1"/>
          </p:nvPr>
        </p:nvSpPr>
        <p:spPr>
          <a:xfrm>
            <a:off x="360260" y="2739258"/>
            <a:ext cx="3678340" cy="495007"/>
          </a:xfrm>
        </p:spPr>
        <p:txBody>
          <a:bodyPr wrap="square">
            <a:spAutoFit/>
          </a:bodyPr>
          <a:lstStyle>
            <a:lvl1pPr>
              <a:defRPr sz="3000"/>
            </a:lvl1pPr>
          </a:lstStyle>
          <a:p>
            <a:r>
              <a:rPr lang="en-US" dirty="0"/>
              <a:t>Click </a:t>
            </a:r>
            <a:r>
              <a:rPr lang="en-US" dirty="0" smtClean="0"/>
              <a:t>Here </a:t>
            </a:r>
            <a:r>
              <a:rPr lang="en-US" dirty="0"/>
              <a:t>for Title</a:t>
            </a:r>
          </a:p>
        </p:txBody>
      </p:sp>
      <p:grpSp>
        <p:nvGrpSpPr>
          <p:cNvPr id="27" name="Group 25"/>
          <p:cNvGrpSpPr/>
          <p:nvPr userDrawn="1"/>
        </p:nvGrpSpPr>
        <p:grpSpPr>
          <a:xfrm>
            <a:off x="7569201" y="457200"/>
            <a:ext cx="1066800" cy="1066800"/>
            <a:chOff x="6096000" y="457200"/>
            <a:chExt cx="1066800" cy="1066800"/>
          </a:xfrm>
        </p:grpSpPr>
        <p:sp>
          <p:nvSpPr>
            <p:cNvPr id="28"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34" name="Picture 33" descr="LTS_WhiteTextFromRedBox.png"/>
            <p:cNvPicPr>
              <a:picLocks noChangeAspect="1"/>
            </p:cNvPicPr>
            <p:nvPr userDrawn="1"/>
          </p:nvPicPr>
          <p:blipFill>
            <a:blip r:embed="rId5"/>
            <a:stretch>
              <a:fillRect/>
            </a:stretch>
          </p:blipFill>
          <p:spPr>
            <a:xfrm>
              <a:off x="6260576" y="619125"/>
              <a:ext cx="775748" cy="752476"/>
            </a:xfrm>
            <a:prstGeom prst="rect">
              <a:avLst/>
            </a:prstGeom>
          </p:spPr>
        </p:pic>
      </p:grpSp>
      <p:grpSp>
        <p:nvGrpSpPr>
          <p:cNvPr id="35" name="Group 34"/>
          <p:cNvGrpSpPr/>
          <p:nvPr userDrawn="1"/>
        </p:nvGrpSpPr>
        <p:grpSpPr>
          <a:xfrm>
            <a:off x="769799" y="5549701"/>
            <a:ext cx="264160" cy="264160"/>
            <a:chOff x="769799" y="5549701"/>
            <a:chExt cx="264160" cy="264160"/>
          </a:xfrm>
        </p:grpSpPr>
        <p:pic>
          <p:nvPicPr>
            <p:cNvPr id="36" name="Picture 35" descr="linkedin.png"/>
            <p:cNvPicPr>
              <a:picLocks noChangeAspect="1"/>
            </p:cNvPicPr>
            <p:nvPr userDrawn="1"/>
          </p:nvPicPr>
          <p:blipFill>
            <a:blip r:embed="rId4"/>
            <a:stretch>
              <a:fillRect/>
            </a:stretch>
          </p:blipFill>
          <p:spPr>
            <a:xfrm>
              <a:off x="769799" y="5549701"/>
              <a:ext cx="264160" cy="264160"/>
            </a:xfrm>
            <a:prstGeom prst="rect">
              <a:avLst/>
            </a:prstGeom>
          </p:spPr>
        </p:pic>
        <p:pic>
          <p:nvPicPr>
            <p:cNvPr id="37" name="Picture 3"/>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a:stretch/>
          </p:blipFill>
          <p:spPr bwMode="auto">
            <a:xfrm>
              <a:off x="786468" y="5560582"/>
              <a:ext cx="230823" cy="24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5" name="Rectangle 11"/>
          <p:cNvSpPr>
            <a:spLocks noChangeArrowheads="1"/>
          </p:cNvSpPr>
          <p:nvPr userDrawn="1"/>
        </p:nvSpPr>
        <p:spPr bwMode="auto">
          <a:xfrm>
            <a:off x="36957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1">
                    <a:lumMod val="75000"/>
                  </a:schemeClr>
                </a:solidFill>
                <a:ea typeface="Arial Unicode MS" charset="0"/>
                <a:cs typeface="Arial Unicode MS" charset="0"/>
              </a:rPr>
              <a:t>Rev</a:t>
            </a:r>
            <a:r>
              <a:rPr lang="en-US" sz="800" kern="0" spc="20" baseline="0" dirty="0" smtClean="0">
                <a:solidFill>
                  <a:schemeClr val="bg1">
                    <a:lumMod val="75000"/>
                  </a:schemeClr>
                </a:solidFill>
                <a:ea typeface="Arial Unicode MS" charset="0"/>
                <a:cs typeface="Arial Unicode MS" charset="0"/>
              </a:rPr>
              <a:t> </a:t>
            </a:r>
            <a:r>
              <a:rPr lang="en-US" sz="800" kern="0" spc="20" dirty="0" smtClean="0">
                <a:solidFill>
                  <a:schemeClr val="bg1">
                    <a:lumMod val="75000"/>
                  </a:schemeClr>
                </a:solidFill>
                <a:ea typeface="Arial Unicode MS" charset="0"/>
                <a:cs typeface="Arial Unicode MS" charset="0"/>
              </a:rPr>
              <a:t>5058-CO900F</a:t>
            </a:r>
            <a:endParaRPr lang="en-US" sz="800" kern="0" spc="20" dirty="0">
              <a:solidFill>
                <a:schemeClr val="bg1">
                  <a:lumMod val="75000"/>
                </a:schemeClr>
              </a:solidFill>
              <a:ea typeface="Arial Unicode MS" charset="0"/>
              <a:cs typeface="Arial Unicode MS" charset="0"/>
            </a:endParaRPr>
          </a:p>
        </p:txBody>
      </p:sp>
      <p:sp>
        <p:nvSpPr>
          <p:cNvPr id="23" name="Text Box 16"/>
          <p:cNvSpPr txBox="1">
            <a:spLocks noChangeArrowheads="1"/>
          </p:cNvSpPr>
          <p:nvPr userDrawn="1"/>
        </p:nvSpPr>
        <p:spPr bwMode="auto">
          <a:xfrm>
            <a:off x="783336" y="4953000"/>
            <a:ext cx="2113284" cy="502702"/>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chemeClr val="bg2"/>
                </a:solidFill>
              </a:rPr>
              <a:t>PUBLIC</a:t>
            </a:r>
            <a:r>
              <a:rPr lang="en-US" sz="1400" b="1" cap="all" baseline="0" dirty="0" smtClean="0">
                <a:solidFill>
                  <a:schemeClr val="bg2"/>
                </a:solidFill>
              </a:rPr>
              <a:t> INFORMATION</a:t>
            </a:r>
            <a:r>
              <a:rPr lang="en-US" sz="1400" b="1" cap="all" dirty="0" smtClean="0">
                <a:solidFill>
                  <a:schemeClr val="bg2"/>
                </a:solidFill>
              </a:rPr>
              <a:t/>
            </a:r>
            <a:br>
              <a:rPr lang="en-US" sz="1400" b="1" cap="all" dirty="0" smtClean="0">
                <a:solidFill>
                  <a:schemeClr val="bg2"/>
                </a:solidFill>
              </a:rPr>
            </a:br>
            <a:endParaRPr lang="en-US" sz="1400" b="1" dirty="0">
              <a:solidFill>
                <a:schemeClr val="bg1">
                  <a:lumMod val="50000"/>
                </a:schemeClr>
              </a:solidFill>
            </a:endParaRPr>
          </a:p>
        </p:txBody>
      </p:sp>
      <p:pic>
        <p:nvPicPr>
          <p:cNvPr id="32" name="Picture 31" descr="CompanyConfidential.png"/>
          <p:cNvPicPr>
            <a:picLocks noChangeAspect="1"/>
          </p:cNvPicPr>
          <p:nvPr userDrawn="1"/>
        </p:nvPicPr>
        <p:blipFill>
          <a:blip r:embed="rId7"/>
          <a:stretch>
            <a:fillRect/>
          </a:stretch>
        </p:blipFill>
        <p:spPr>
          <a:xfrm>
            <a:off x="248498" y="4928209"/>
            <a:ext cx="673752" cy="412042"/>
          </a:xfrm>
          <a:prstGeom prst="rect">
            <a:avLst/>
          </a:prstGeom>
        </p:spPr>
      </p:pic>
    </p:spTree>
    <p:extLst>
      <p:ext uri="{BB962C8B-B14F-4D97-AF65-F5344CB8AC3E}">
        <p14:creationId xmlns:p14="http://schemas.microsoft.com/office/powerpoint/2010/main" val="211956812"/>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Ending Slide Growth&amp;Performance 1">
    <p:bg>
      <p:bgPr>
        <a:solidFill>
          <a:schemeClr val="bg2"/>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197"/>
            <a:ext cx="8991600" cy="6629400"/>
          </a:xfrm>
          <a:prstGeom prst="rect">
            <a:avLst/>
          </a:prstGeom>
          <a:gradFill>
            <a:gsLst>
              <a:gs pos="94000">
                <a:srgbClr val="FEFEFE"/>
              </a:gs>
              <a:gs pos="6000">
                <a:srgbClr val="F4F4F4"/>
              </a:gs>
              <a:gs pos="0">
                <a:schemeClr val="bg1">
                  <a:lumMod val="85000"/>
                </a:schemeClr>
              </a:gs>
              <a:gs pos="100000">
                <a:schemeClr val="bg1">
                  <a:lumMod val="85000"/>
                </a:schemeClr>
              </a:gs>
            </a:gsLst>
          </a:gradFill>
          <a:ln>
            <a:headEnd/>
            <a:tailEnd/>
          </a:ln>
        </p:spPr>
        <p:style>
          <a:lnRef idx="0">
            <a:schemeClr val="accent5"/>
          </a:lnRef>
          <a:fillRef idx="3">
            <a:schemeClr val="accent5"/>
          </a:fillRef>
          <a:effectRef idx="3">
            <a:schemeClr val="accent5"/>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22" name="Rectangle 21"/>
          <p:cNvSpPr/>
          <p:nvPr userDrawn="1"/>
        </p:nvSpPr>
        <p:spPr bwMode="auto">
          <a:xfrm>
            <a:off x="76200" y="2819400"/>
            <a:ext cx="8382000" cy="914400"/>
          </a:xfrm>
          <a:prstGeom prst="rect">
            <a:avLst/>
          </a:prstGeom>
          <a:gradFill flip="none" rotWithShape="1">
            <a:gsLst>
              <a:gs pos="1000">
                <a:schemeClr val="bg1">
                  <a:lumMod val="85000"/>
                </a:schemeClr>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w="4445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67733" y="6671735"/>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kern="0" spc="20" dirty="0">
                <a:solidFill>
                  <a:schemeClr val="bg1"/>
                </a:solidFill>
                <a:ea typeface="Arial Unicode MS" charset="0"/>
                <a:cs typeface="Arial Unicode MS" charset="0"/>
              </a:rPr>
              <a:t>Copyright © </a:t>
            </a:r>
            <a:r>
              <a:rPr lang="en-US" sz="800" kern="0" spc="20" dirty="0" smtClean="0">
                <a:solidFill>
                  <a:schemeClr val="bg1"/>
                </a:solidFill>
                <a:ea typeface="Arial Unicode MS" charset="0"/>
                <a:cs typeface="Arial Unicode MS" charset="0"/>
              </a:rPr>
              <a:t>2014</a:t>
            </a:r>
            <a:r>
              <a:rPr lang="en-US" sz="800" kern="0" spc="20" dirty="0" smtClean="0">
                <a:solidFill>
                  <a:srgbClr val="FFFFFF"/>
                </a:solidFill>
                <a:ea typeface="Arial Unicode MS" charset="0"/>
                <a:cs typeface="Arial Unicode MS" charset="0"/>
              </a:rPr>
              <a:t> </a:t>
            </a:r>
            <a:r>
              <a:rPr lang="en-US" sz="800" kern="0" spc="20" dirty="0" smtClean="0">
                <a:solidFill>
                  <a:schemeClr val="bg1"/>
                </a:solidFill>
                <a:ea typeface="Arial Unicode MS" charset="0"/>
                <a:cs typeface="Arial Unicode MS" charset="0"/>
              </a:rPr>
              <a:t>Rockwell </a:t>
            </a:r>
            <a:r>
              <a:rPr lang="en-US" sz="800" kern="0" spc="20" dirty="0">
                <a:solidFill>
                  <a:schemeClr val="bg1"/>
                </a:solidFill>
                <a:ea typeface="Arial Unicode MS" charset="0"/>
                <a:cs typeface="Arial Unicode MS" charset="0"/>
              </a:rPr>
              <a:t>Automation, Inc. All </a:t>
            </a:r>
            <a:r>
              <a:rPr lang="en-US" sz="800" kern="0" spc="20" dirty="0" smtClean="0">
                <a:solidFill>
                  <a:schemeClr val="bg1"/>
                </a:solidFill>
                <a:ea typeface="Arial Unicode MS" charset="0"/>
                <a:cs typeface="Arial Unicode MS" charset="0"/>
              </a:rPr>
              <a:t>Rights Reserved</a:t>
            </a:r>
            <a:r>
              <a:rPr lang="en-US" sz="800" kern="0" spc="20" dirty="0">
                <a:solidFill>
                  <a:schemeClr val="bg1"/>
                </a:solidFill>
                <a:ea typeface="Arial Unicode MS" charset="0"/>
                <a:cs typeface="Arial Unicode MS" charset="0"/>
              </a:rPr>
              <a:t>.</a:t>
            </a:r>
          </a:p>
        </p:txBody>
      </p:sp>
      <p:pic>
        <p:nvPicPr>
          <p:cNvPr id="12" name="Picture 11" descr="RA-A-B-RS-signature-6-08.png"/>
          <p:cNvPicPr>
            <a:picLocks noChangeAspect="1"/>
          </p:cNvPicPr>
          <p:nvPr userDrawn="1"/>
        </p:nvPicPr>
        <p:blipFill>
          <a:blip r:embed="rId2"/>
          <a:stretch>
            <a:fillRect/>
          </a:stretch>
        </p:blipFill>
        <p:spPr>
          <a:xfrm>
            <a:off x="4953000" y="6096000"/>
            <a:ext cx="3696681" cy="353710"/>
          </a:xfrm>
          <a:prstGeom prst="rect">
            <a:avLst/>
          </a:prstGeom>
        </p:spPr>
      </p:pic>
      <p:sp>
        <p:nvSpPr>
          <p:cNvPr id="128004" name="Rectangle 4"/>
          <p:cNvSpPr>
            <a:spLocks noGrp="1" noChangeArrowheads="1"/>
          </p:cNvSpPr>
          <p:nvPr>
            <p:ph type="ctrTitle" hasCustomPrompt="1"/>
          </p:nvPr>
        </p:nvSpPr>
        <p:spPr>
          <a:xfrm>
            <a:off x="330200" y="2949895"/>
            <a:ext cx="7848600" cy="553998"/>
          </a:xfrm>
        </p:spPr>
        <p:txBody>
          <a:bodyPr wrap="square" anchor="ctr">
            <a:spAutoFit/>
          </a:bodyPr>
          <a:lstStyle>
            <a:lvl1pPr marL="0">
              <a:lnSpc>
                <a:spcPct val="100000"/>
              </a:lnSpc>
              <a:spcBef>
                <a:spcPts val="2400"/>
              </a:spcBef>
              <a:spcAft>
                <a:spcPts val="3000"/>
              </a:spcAft>
              <a:defRPr sz="3000"/>
            </a:lvl1pPr>
          </a:lstStyle>
          <a:p>
            <a:r>
              <a:rPr lang="en-US" dirty="0"/>
              <a:t>Click </a:t>
            </a:r>
            <a:r>
              <a:rPr lang="en-US" dirty="0" smtClean="0"/>
              <a:t>to Add Title</a:t>
            </a:r>
            <a:endParaRPr lang="en-US" dirty="0"/>
          </a:p>
        </p:txBody>
      </p:sp>
      <p:sp>
        <p:nvSpPr>
          <p:cNvPr id="16" name="Pentagon 15"/>
          <p:cNvSpPr/>
          <p:nvPr userDrawn="1"/>
        </p:nvSpPr>
        <p:spPr bwMode="auto">
          <a:xfrm>
            <a:off x="8468" y="5473181"/>
            <a:ext cx="372532" cy="4572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7" name="Right Triangle 16"/>
          <p:cNvSpPr/>
          <p:nvPr userDrawn="1"/>
        </p:nvSpPr>
        <p:spPr bwMode="auto">
          <a:xfrm rot="10800000">
            <a:off x="-678" y="5930381"/>
            <a:ext cx="73152"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8" name="Text Box 16"/>
          <p:cNvSpPr txBox="1">
            <a:spLocks noChangeArrowheads="1"/>
          </p:cNvSpPr>
          <p:nvPr userDrawn="1"/>
        </p:nvSpPr>
        <p:spPr bwMode="auto">
          <a:xfrm>
            <a:off x="338462" y="6280150"/>
            <a:ext cx="1538270" cy="207749"/>
          </a:xfrm>
          <a:prstGeom prst="rect">
            <a:avLst/>
          </a:prstGeom>
          <a:noFill/>
          <a:ln w="9525">
            <a:noFill/>
            <a:miter lim="800000"/>
            <a:headEnd/>
            <a:tailEnd/>
          </a:ln>
        </p:spPr>
        <p:txBody>
          <a:bodyPr wrap="none" anchor="b">
            <a:prstTxWarp prst="textNoShape">
              <a:avLst/>
            </a:prstTxWarp>
            <a:spAutoFit/>
          </a:bodyPr>
          <a:lstStyle/>
          <a:p>
            <a:r>
              <a:rPr lang="en-US" sz="900" b="1" i="0" dirty="0" smtClean="0">
                <a:solidFill>
                  <a:schemeClr val="bg2"/>
                </a:solidFill>
                <a:latin typeface="+mn-lt"/>
                <a:cs typeface="Arial"/>
              </a:rPr>
              <a:t>www.rockwellautomation.com</a:t>
            </a:r>
            <a:endParaRPr lang="en-US" sz="1000" b="1" i="0" dirty="0">
              <a:solidFill>
                <a:schemeClr val="bg2"/>
              </a:solidFill>
              <a:latin typeface="+mn-lt"/>
              <a:cs typeface="Arial"/>
            </a:endParaRPr>
          </a:p>
        </p:txBody>
      </p:sp>
      <p:sp>
        <p:nvSpPr>
          <p:cNvPr id="19" name="Text Box 16"/>
          <p:cNvSpPr txBox="1">
            <a:spLocks noChangeArrowheads="1"/>
          </p:cNvSpPr>
          <p:nvPr userDrawn="1"/>
        </p:nvSpPr>
        <p:spPr bwMode="auto">
          <a:xfrm>
            <a:off x="332112" y="5879581"/>
            <a:ext cx="2155871" cy="318549"/>
          </a:xfrm>
          <a:prstGeom prst="rect">
            <a:avLst/>
          </a:prstGeom>
          <a:noFill/>
          <a:ln w="9525">
            <a:noFill/>
            <a:miter lim="800000"/>
            <a:headEnd/>
            <a:tailEnd/>
          </a:ln>
        </p:spPr>
        <p:txBody>
          <a:bodyPr wrap="none" anchor="t">
            <a:prstTxWarp prst="textNoShape">
              <a:avLst/>
            </a:prstTxWarp>
            <a:spAutoFit/>
          </a:bodyPr>
          <a:lstStyle/>
          <a:p>
            <a:r>
              <a:rPr lang="en-US" sz="900" b="0" i="0" dirty="0" smtClean="0">
                <a:solidFill>
                  <a:schemeClr val="bg2"/>
                </a:solidFill>
                <a:latin typeface="+mn-lt"/>
                <a:cs typeface="Arial"/>
              </a:rPr>
              <a:t>Follow ROKAutomation on Facebook &amp; Twitter.</a:t>
            </a:r>
          </a:p>
          <a:p>
            <a:r>
              <a:rPr lang="en-US" sz="900" b="0" i="0" dirty="0" smtClean="0">
                <a:solidFill>
                  <a:schemeClr val="bg2"/>
                </a:solidFill>
                <a:latin typeface="+mn-lt"/>
                <a:cs typeface="Arial"/>
              </a:rPr>
              <a:t>Connect with us</a:t>
            </a:r>
            <a:r>
              <a:rPr lang="en-US" sz="900" b="0" i="0" baseline="0" dirty="0" smtClean="0">
                <a:solidFill>
                  <a:schemeClr val="bg2"/>
                </a:solidFill>
                <a:latin typeface="+mn-lt"/>
                <a:cs typeface="Arial"/>
              </a:rPr>
              <a:t> on LinkedIn.</a:t>
            </a:r>
            <a:endParaRPr lang="en-US" sz="900" b="0" i="0" dirty="0">
              <a:solidFill>
                <a:schemeClr val="bg2"/>
              </a:solidFill>
              <a:latin typeface="+mn-lt"/>
              <a:cs typeface="Arial"/>
            </a:endParaRPr>
          </a:p>
        </p:txBody>
      </p:sp>
      <p:pic>
        <p:nvPicPr>
          <p:cNvPr id="20" name="Picture 19" descr="facebook.png"/>
          <p:cNvPicPr>
            <a:picLocks noChangeAspect="1"/>
          </p:cNvPicPr>
          <p:nvPr userDrawn="1"/>
        </p:nvPicPr>
        <p:blipFill>
          <a:blip r:embed="rId3"/>
          <a:stretch>
            <a:fillRect/>
          </a:stretch>
        </p:blipFill>
        <p:spPr>
          <a:xfrm>
            <a:off x="433712" y="5549381"/>
            <a:ext cx="264160" cy="264160"/>
          </a:xfrm>
          <a:prstGeom prst="rect">
            <a:avLst/>
          </a:prstGeom>
        </p:spPr>
      </p:pic>
      <p:pic>
        <p:nvPicPr>
          <p:cNvPr id="21" name="Picture 20" descr="linkedin.png"/>
          <p:cNvPicPr>
            <a:picLocks noChangeAspect="1"/>
          </p:cNvPicPr>
          <p:nvPr userDrawn="1"/>
        </p:nvPicPr>
        <p:blipFill>
          <a:blip r:embed="rId4"/>
          <a:stretch>
            <a:fillRect/>
          </a:stretch>
        </p:blipFill>
        <p:spPr>
          <a:xfrm>
            <a:off x="1092200" y="5549381"/>
            <a:ext cx="264160" cy="264160"/>
          </a:xfrm>
          <a:prstGeom prst="rect">
            <a:avLst/>
          </a:prstGeom>
        </p:spPr>
      </p:pic>
      <p:pic>
        <p:nvPicPr>
          <p:cNvPr id="25" name="Picture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57200" y="304800"/>
            <a:ext cx="1844040" cy="1651125"/>
          </a:xfrm>
          <a:prstGeom prst="rect">
            <a:avLst/>
          </a:prstGeom>
        </p:spPr>
      </p:pic>
      <p:grpSp>
        <p:nvGrpSpPr>
          <p:cNvPr id="27" name="Group 25"/>
          <p:cNvGrpSpPr/>
          <p:nvPr userDrawn="1"/>
        </p:nvGrpSpPr>
        <p:grpSpPr>
          <a:xfrm>
            <a:off x="7569201" y="457200"/>
            <a:ext cx="1066800" cy="1066800"/>
            <a:chOff x="6096000" y="457200"/>
            <a:chExt cx="1066800" cy="1066800"/>
          </a:xfrm>
        </p:grpSpPr>
        <p:sp>
          <p:nvSpPr>
            <p:cNvPr id="28"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33" name="Picture 32" descr="LTS_WhiteTextFromRedBox.png"/>
            <p:cNvPicPr>
              <a:picLocks noChangeAspect="1"/>
            </p:cNvPicPr>
            <p:nvPr userDrawn="1"/>
          </p:nvPicPr>
          <p:blipFill>
            <a:blip r:embed="rId6"/>
            <a:stretch>
              <a:fillRect/>
            </a:stretch>
          </p:blipFill>
          <p:spPr>
            <a:xfrm>
              <a:off x="6260576" y="619125"/>
              <a:ext cx="775748" cy="752476"/>
            </a:xfrm>
            <a:prstGeom prst="rect">
              <a:avLst/>
            </a:prstGeom>
          </p:spPr>
        </p:pic>
      </p:grpSp>
      <p:grpSp>
        <p:nvGrpSpPr>
          <p:cNvPr id="34" name="Group 33"/>
          <p:cNvGrpSpPr/>
          <p:nvPr userDrawn="1"/>
        </p:nvGrpSpPr>
        <p:grpSpPr>
          <a:xfrm>
            <a:off x="769799" y="5549701"/>
            <a:ext cx="264160" cy="264160"/>
            <a:chOff x="769799" y="5549701"/>
            <a:chExt cx="264160" cy="264160"/>
          </a:xfrm>
        </p:grpSpPr>
        <p:pic>
          <p:nvPicPr>
            <p:cNvPr id="35" name="Picture 34" descr="linkedin.png"/>
            <p:cNvPicPr>
              <a:picLocks noChangeAspect="1"/>
            </p:cNvPicPr>
            <p:nvPr userDrawn="1"/>
          </p:nvPicPr>
          <p:blipFill>
            <a:blip r:embed="rId4"/>
            <a:stretch>
              <a:fillRect/>
            </a:stretch>
          </p:blipFill>
          <p:spPr>
            <a:xfrm>
              <a:off x="769799" y="5549701"/>
              <a:ext cx="264160" cy="264160"/>
            </a:xfrm>
            <a:prstGeom prst="rect">
              <a:avLst/>
            </a:prstGeom>
          </p:spPr>
        </p:pic>
        <p:pic>
          <p:nvPicPr>
            <p:cNvPr id="36" name="Picture 3"/>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a:stretch/>
          </p:blipFill>
          <p:spPr bwMode="auto">
            <a:xfrm>
              <a:off x="786468" y="5560582"/>
              <a:ext cx="230823" cy="24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3" name="Rectangle 11"/>
          <p:cNvSpPr>
            <a:spLocks noChangeArrowheads="1"/>
          </p:cNvSpPr>
          <p:nvPr userDrawn="1"/>
        </p:nvSpPr>
        <p:spPr bwMode="auto">
          <a:xfrm>
            <a:off x="36957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1">
                    <a:lumMod val="75000"/>
                  </a:schemeClr>
                </a:solidFill>
                <a:ea typeface="Arial Unicode MS" charset="0"/>
                <a:cs typeface="Arial Unicode MS" charset="0"/>
              </a:rPr>
              <a:t>Rev</a:t>
            </a:r>
            <a:r>
              <a:rPr lang="en-US" sz="800" kern="0" spc="20" baseline="0" dirty="0" smtClean="0">
                <a:solidFill>
                  <a:schemeClr val="bg1">
                    <a:lumMod val="75000"/>
                  </a:schemeClr>
                </a:solidFill>
                <a:ea typeface="Arial Unicode MS" charset="0"/>
                <a:cs typeface="Arial Unicode MS" charset="0"/>
              </a:rPr>
              <a:t> </a:t>
            </a:r>
            <a:r>
              <a:rPr lang="en-US" sz="800" kern="0" spc="20" dirty="0" smtClean="0">
                <a:solidFill>
                  <a:schemeClr val="bg1">
                    <a:lumMod val="75000"/>
                  </a:schemeClr>
                </a:solidFill>
                <a:ea typeface="Arial Unicode MS" charset="0"/>
                <a:cs typeface="Arial Unicode MS" charset="0"/>
              </a:rPr>
              <a:t>5058-CO900F</a:t>
            </a:r>
            <a:endParaRPr lang="en-US" sz="800" kern="0" spc="20" dirty="0">
              <a:solidFill>
                <a:schemeClr val="bg1">
                  <a:lumMod val="75000"/>
                </a:schemeClr>
              </a:solidFill>
              <a:ea typeface="Arial Unicode MS" charset="0"/>
              <a:cs typeface="Arial Unicode MS" charset="0"/>
            </a:endParaRPr>
          </a:p>
        </p:txBody>
      </p:sp>
      <p:sp>
        <p:nvSpPr>
          <p:cNvPr id="24" name="Text Box 16"/>
          <p:cNvSpPr txBox="1">
            <a:spLocks noChangeArrowheads="1"/>
          </p:cNvSpPr>
          <p:nvPr userDrawn="1"/>
        </p:nvSpPr>
        <p:spPr bwMode="auto">
          <a:xfrm>
            <a:off x="783336" y="4953000"/>
            <a:ext cx="2113284" cy="502702"/>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chemeClr val="bg2"/>
                </a:solidFill>
              </a:rPr>
              <a:t>PUBLIC</a:t>
            </a:r>
            <a:r>
              <a:rPr lang="en-US" sz="1400" b="1" cap="all" baseline="0" dirty="0" smtClean="0">
                <a:solidFill>
                  <a:schemeClr val="bg2"/>
                </a:solidFill>
              </a:rPr>
              <a:t> INFORMATION</a:t>
            </a:r>
            <a:r>
              <a:rPr lang="en-US" sz="1400" b="1" cap="all" dirty="0" smtClean="0">
                <a:solidFill>
                  <a:schemeClr val="bg2"/>
                </a:solidFill>
              </a:rPr>
              <a:t/>
            </a:r>
            <a:br>
              <a:rPr lang="en-US" sz="1400" b="1" cap="all" dirty="0" smtClean="0">
                <a:solidFill>
                  <a:schemeClr val="bg2"/>
                </a:solidFill>
              </a:rPr>
            </a:br>
            <a:endParaRPr lang="en-US" sz="1400" b="1" dirty="0">
              <a:solidFill>
                <a:schemeClr val="bg1">
                  <a:lumMod val="50000"/>
                </a:schemeClr>
              </a:solidFill>
            </a:endParaRPr>
          </a:p>
        </p:txBody>
      </p:sp>
      <p:pic>
        <p:nvPicPr>
          <p:cNvPr id="26" name="Picture 25" descr="CompanyConfidential.png"/>
          <p:cNvPicPr>
            <a:picLocks noChangeAspect="1"/>
          </p:cNvPicPr>
          <p:nvPr userDrawn="1"/>
        </p:nvPicPr>
        <p:blipFill>
          <a:blip r:embed="rId8"/>
          <a:stretch>
            <a:fillRect/>
          </a:stretch>
        </p:blipFill>
        <p:spPr>
          <a:xfrm>
            <a:off x="248498" y="4928209"/>
            <a:ext cx="673752" cy="412042"/>
          </a:xfrm>
          <a:prstGeom prst="rect">
            <a:avLst/>
          </a:prstGeom>
        </p:spPr>
      </p:pic>
    </p:spTree>
    <p:extLst>
      <p:ext uri="{BB962C8B-B14F-4D97-AF65-F5344CB8AC3E}">
        <p14:creationId xmlns:p14="http://schemas.microsoft.com/office/powerpoint/2010/main" val="1715680568"/>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 Line Title Slide">
    <p:bg>
      <p:bgPr>
        <a:solidFill>
          <a:schemeClr val="bg2"/>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197"/>
            <a:ext cx="8991600" cy="6629400"/>
          </a:xfrm>
          <a:prstGeom prst="rect">
            <a:avLst/>
          </a:prstGeom>
          <a:gradFill>
            <a:gsLst>
              <a:gs pos="94000">
                <a:srgbClr val="FEFEFE"/>
              </a:gs>
              <a:gs pos="6000">
                <a:srgbClr val="F4F4F4"/>
              </a:gs>
              <a:gs pos="0">
                <a:schemeClr val="bg1">
                  <a:lumMod val="85000"/>
                </a:schemeClr>
              </a:gs>
              <a:gs pos="100000">
                <a:schemeClr val="bg1">
                  <a:lumMod val="85000"/>
                </a:schemeClr>
              </a:gs>
            </a:gsLst>
            <a:lin ang="16200000" scaled="0"/>
          </a:gradFill>
          <a:ln>
            <a:headEnd/>
            <a:tailEnd/>
          </a:ln>
        </p:spPr>
        <p:style>
          <a:lnRef idx="0">
            <a:schemeClr val="accent5"/>
          </a:lnRef>
          <a:fillRef idx="3">
            <a:schemeClr val="accent5"/>
          </a:fillRef>
          <a:effectRef idx="3">
            <a:schemeClr val="accent5"/>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25" name="Rectangle 24"/>
          <p:cNvSpPr/>
          <p:nvPr userDrawn="1"/>
        </p:nvSpPr>
        <p:spPr bwMode="auto">
          <a:xfrm>
            <a:off x="228600" y="2362200"/>
            <a:ext cx="8382000" cy="1371600"/>
          </a:xfrm>
          <a:prstGeom prst="rect">
            <a:avLst/>
          </a:prstGeom>
          <a:gradFill flip="none" rotWithShape="1">
            <a:gsLst>
              <a:gs pos="0">
                <a:schemeClr val="bg1">
                  <a:lumMod val="85000"/>
                </a:schemeClr>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w="4445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67733" y="6671735"/>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kern="0" spc="20" dirty="0">
                <a:solidFill>
                  <a:srgbClr val="FFFFFF"/>
                </a:solidFill>
                <a:ea typeface="Arial Unicode MS" charset="0"/>
                <a:cs typeface="Arial Unicode MS" charset="0"/>
              </a:rPr>
              <a:t>Copyright © </a:t>
            </a:r>
            <a:r>
              <a:rPr lang="en-US" sz="800" kern="0" spc="20" dirty="0" smtClean="0">
                <a:solidFill>
                  <a:schemeClr val="bg1"/>
                </a:solidFill>
                <a:ea typeface="Arial Unicode MS" charset="0"/>
                <a:cs typeface="Arial Unicode MS" charset="0"/>
              </a:rPr>
              <a:t>2014</a:t>
            </a:r>
            <a:r>
              <a:rPr lang="en-US" sz="800" kern="0" spc="20" dirty="0" smtClean="0">
                <a:solidFill>
                  <a:srgbClr val="FFFFFF"/>
                </a:solidFill>
                <a:ea typeface="Arial Unicode MS" charset="0"/>
                <a:cs typeface="Arial Unicode MS" charset="0"/>
              </a:rPr>
              <a:t> Rockwell </a:t>
            </a:r>
            <a:r>
              <a:rPr lang="en-US" sz="800" kern="0" spc="20" dirty="0">
                <a:solidFill>
                  <a:srgbClr val="FFFFFF"/>
                </a:solidFill>
                <a:ea typeface="Arial Unicode MS" charset="0"/>
                <a:cs typeface="Arial Unicode MS" charset="0"/>
              </a:rPr>
              <a:t>Automation, Inc. All </a:t>
            </a:r>
            <a:r>
              <a:rPr lang="en-US" sz="800" kern="0" spc="20" dirty="0" smtClean="0">
                <a:solidFill>
                  <a:srgbClr val="FFFFFF"/>
                </a:solidFill>
                <a:ea typeface="Arial Unicode MS" charset="0"/>
                <a:cs typeface="Arial Unicode MS" charset="0"/>
              </a:rPr>
              <a:t>Rights Reserved</a:t>
            </a:r>
            <a:r>
              <a:rPr lang="en-US" sz="800" kern="0" spc="20" dirty="0">
                <a:solidFill>
                  <a:srgbClr val="FFFFFF"/>
                </a:solidFill>
                <a:ea typeface="Arial Unicode MS" charset="0"/>
                <a:cs typeface="Arial Unicode MS" charset="0"/>
              </a:rPr>
              <a:t>.</a:t>
            </a:r>
          </a:p>
        </p:txBody>
      </p:sp>
      <p:sp>
        <p:nvSpPr>
          <p:cNvPr id="128004" name="Rectangle 4"/>
          <p:cNvSpPr>
            <a:spLocks noGrp="1" noChangeArrowheads="1"/>
          </p:cNvSpPr>
          <p:nvPr>
            <p:ph type="ctrTitle" hasCustomPrompt="1"/>
          </p:nvPr>
        </p:nvSpPr>
        <p:spPr>
          <a:xfrm>
            <a:off x="838200" y="2896787"/>
            <a:ext cx="7848600" cy="489878"/>
          </a:xfrm>
        </p:spPr>
        <p:txBody>
          <a:bodyPr wrap="square">
            <a:spAutoFit/>
          </a:bodyPr>
          <a:lstStyle>
            <a:lvl1pPr>
              <a:defRPr sz="3000" baseline="0">
                <a:solidFill>
                  <a:srgbClr val="C41230"/>
                </a:solidFill>
              </a:defRPr>
            </a:lvl1pPr>
          </a:lstStyle>
          <a:p>
            <a:r>
              <a:rPr lang="en-US" dirty="0" smtClean="0"/>
              <a:t>Click to Add Title</a:t>
            </a:r>
            <a:endParaRPr lang="en-US" dirty="0"/>
          </a:p>
        </p:txBody>
      </p:sp>
      <p:sp>
        <p:nvSpPr>
          <p:cNvPr id="128005" name="Rectangle 5"/>
          <p:cNvSpPr>
            <a:spLocks noGrp="1" noChangeArrowheads="1"/>
          </p:cNvSpPr>
          <p:nvPr>
            <p:ph type="subTitle" idx="1" hasCustomPrompt="1"/>
          </p:nvPr>
        </p:nvSpPr>
        <p:spPr>
          <a:xfrm>
            <a:off x="838200" y="3302000"/>
            <a:ext cx="7848600" cy="400110"/>
          </a:xfrm>
          <a:prstGeom prst="rect">
            <a:avLst/>
          </a:prstGeom>
        </p:spPr>
        <p:txBody>
          <a:bodyPr wrap="square">
            <a:spAutoFit/>
          </a:bodyPr>
          <a:lstStyle>
            <a:lvl1pPr marL="0" indent="0">
              <a:lnSpc>
                <a:spcPct val="100000"/>
              </a:lnSpc>
              <a:buFont typeface="Webdings" charset="2"/>
              <a:buNone/>
              <a:defRPr sz="2000">
                <a:solidFill>
                  <a:schemeClr val="bg2"/>
                </a:solidFill>
              </a:defRPr>
            </a:lvl1pPr>
          </a:lstStyle>
          <a:p>
            <a:r>
              <a:rPr lang="en-US" dirty="0"/>
              <a:t>Click </a:t>
            </a:r>
            <a:r>
              <a:rPr lang="en-US" dirty="0" smtClean="0"/>
              <a:t>Here </a:t>
            </a:r>
            <a:r>
              <a:rPr lang="en-US" dirty="0"/>
              <a:t>for </a:t>
            </a:r>
            <a:r>
              <a:rPr lang="en-US" dirty="0" smtClean="0"/>
              <a:t>Sub-title</a:t>
            </a:r>
            <a:endParaRPr lang="en-US" dirty="0"/>
          </a:p>
        </p:txBody>
      </p:sp>
      <p:pic>
        <p:nvPicPr>
          <p:cNvPr id="12" name="Picture 11" descr="RA-A-B-RS-signature-6-08.png"/>
          <p:cNvPicPr>
            <a:picLocks noChangeAspect="1"/>
          </p:cNvPicPr>
          <p:nvPr userDrawn="1"/>
        </p:nvPicPr>
        <p:blipFill>
          <a:blip r:embed="rId2"/>
          <a:stretch>
            <a:fillRect/>
          </a:stretch>
        </p:blipFill>
        <p:spPr>
          <a:xfrm>
            <a:off x="4953000" y="6096000"/>
            <a:ext cx="3696681" cy="353710"/>
          </a:xfrm>
          <a:prstGeom prst="rect">
            <a:avLst/>
          </a:prstGeom>
        </p:spPr>
      </p:pic>
      <p:sp>
        <p:nvSpPr>
          <p:cNvPr id="22" name="Pentagon 21"/>
          <p:cNvSpPr/>
          <p:nvPr userDrawn="1"/>
        </p:nvSpPr>
        <p:spPr bwMode="auto">
          <a:xfrm>
            <a:off x="8467" y="2286000"/>
            <a:ext cx="685800" cy="15240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3" name="Right Triangle 22"/>
          <p:cNvSpPr/>
          <p:nvPr userDrawn="1"/>
        </p:nvSpPr>
        <p:spPr bwMode="auto">
          <a:xfrm rot="10800000">
            <a:off x="1" y="3810000"/>
            <a:ext cx="67733"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grpSp>
        <p:nvGrpSpPr>
          <p:cNvPr id="21" name="Group 25"/>
          <p:cNvGrpSpPr/>
          <p:nvPr userDrawn="1"/>
        </p:nvGrpSpPr>
        <p:grpSpPr>
          <a:xfrm>
            <a:off x="7569201" y="457200"/>
            <a:ext cx="1066800" cy="1066800"/>
            <a:chOff x="6096000" y="457200"/>
            <a:chExt cx="1066800" cy="1066800"/>
          </a:xfrm>
        </p:grpSpPr>
        <p:sp>
          <p:nvSpPr>
            <p:cNvPr id="24"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6" name="Picture 25" descr="LTS_WhiteTextFromRedBox.png"/>
            <p:cNvPicPr>
              <a:picLocks noChangeAspect="1"/>
            </p:cNvPicPr>
            <p:nvPr userDrawn="1"/>
          </p:nvPicPr>
          <p:blipFill>
            <a:blip r:embed="rId3"/>
            <a:stretch>
              <a:fillRect/>
            </a:stretch>
          </p:blipFill>
          <p:spPr>
            <a:xfrm>
              <a:off x="6260576" y="619125"/>
              <a:ext cx="775748" cy="752476"/>
            </a:xfrm>
            <a:prstGeom prst="rect">
              <a:avLst/>
            </a:prstGeom>
          </p:spPr>
        </p:pic>
      </p:grpSp>
      <p:sp>
        <p:nvSpPr>
          <p:cNvPr id="16" name="Rectangle 11"/>
          <p:cNvSpPr>
            <a:spLocks noChangeArrowheads="1"/>
          </p:cNvSpPr>
          <p:nvPr userDrawn="1"/>
        </p:nvSpPr>
        <p:spPr bwMode="auto">
          <a:xfrm>
            <a:off x="8382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1">
                    <a:lumMod val="75000"/>
                  </a:schemeClr>
                </a:solidFill>
                <a:ea typeface="Arial Unicode MS" charset="0"/>
                <a:cs typeface="Arial Unicode MS" charset="0"/>
              </a:rPr>
              <a:t>Rev</a:t>
            </a:r>
            <a:r>
              <a:rPr lang="en-US" sz="800" kern="0" spc="20" baseline="0" dirty="0" smtClean="0">
                <a:solidFill>
                  <a:schemeClr val="bg1">
                    <a:lumMod val="75000"/>
                  </a:schemeClr>
                </a:solidFill>
                <a:ea typeface="Arial Unicode MS" charset="0"/>
                <a:cs typeface="Arial Unicode MS" charset="0"/>
              </a:rPr>
              <a:t> </a:t>
            </a:r>
            <a:r>
              <a:rPr lang="en-US" sz="800" kern="0" spc="20" dirty="0" smtClean="0">
                <a:solidFill>
                  <a:schemeClr val="bg1">
                    <a:lumMod val="75000"/>
                  </a:schemeClr>
                </a:solidFill>
                <a:ea typeface="Arial Unicode MS" charset="0"/>
                <a:cs typeface="Arial Unicode MS" charset="0"/>
              </a:rPr>
              <a:t>5058-CO900E</a:t>
            </a:r>
            <a:endParaRPr lang="en-US" sz="800" kern="0" spc="20" dirty="0">
              <a:solidFill>
                <a:schemeClr val="bg1">
                  <a:lumMod val="75000"/>
                </a:schemeClr>
              </a:solidFill>
              <a:ea typeface="Arial Unicode MS" charset="0"/>
              <a:cs typeface="Arial Unicode MS" charset="0"/>
            </a:endParaRPr>
          </a:p>
        </p:txBody>
      </p:sp>
      <p:sp>
        <p:nvSpPr>
          <p:cNvPr id="17" name="Text Box 16"/>
          <p:cNvSpPr txBox="1">
            <a:spLocks noChangeArrowheads="1"/>
          </p:cNvSpPr>
          <p:nvPr userDrawn="1"/>
        </p:nvSpPr>
        <p:spPr bwMode="auto">
          <a:xfrm>
            <a:off x="1276092" y="5105400"/>
            <a:ext cx="2113284" cy="502702"/>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chemeClr val="bg2"/>
                </a:solidFill>
              </a:rPr>
              <a:t>PUBLIC</a:t>
            </a:r>
            <a:r>
              <a:rPr lang="en-US" sz="1400" b="1" cap="all" baseline="0" dirty="0" smtClean="0">
                <a:solidFill>
                  <a:schemeClr val="bg2"/>
                </a:solidFill>
              </a:rPr>
              <a:t> INFORMATION</a:t>
            </a:r>
            <a:r>
              <a:rPr lang="en-US" sz="1400" b="1" cap="all" dirty="0" smtClean="0">
                <a:solidFill>
                  <a:schemeClr val="bg2"/>
                </a:solidFill>
              </a:rPr>
              <a:t/>
            </a:r>
            <a:br>
              <a:rPr lang="en-US" sz="1400" b="1" cap="all" dirty="0" smtClean="0">
                <a:solidFill>
                  <a:schemeClr val="bg2"/>
                </a:solidFill>
              </a:rPr>
            </a:br>
            <a:endParaRPr lang="en-US" sz="1400" b="1" dirty="0">
              <a:solidFill>
                <a:schemeClr val="bg1">
                  <a:lumMod val="50000"/>
                </a:schemeClr>
              </a:solidFill>
            </a:endParaRPr>
          </a:p>
        </p:txBody>
      </p:sp>
      <p:pic>
        <p:nvPicPr>
          <p:cNvPr id="18" name="Picture 17" descr="CompanyConfidential.png"/>
          <p:cNvPicPr>
            <a:picLocks noChangeAspect="1"/>
          </p:cNvPicPr>
          <p:nvPr userDrawn="1"/>
        </p:nvPicPr>
        <p:blipFill>
          <a:blip r:embed="rId4"/>
          <a:stretch>
            <a:fillRect/>
          </a:stretch>
        </p:blipFill>
        <p:spPr>
          <a:xfrm>
            <a:off x="729062" y="5080609"/>
            <a:ext cx="673752" cy="412042"/>
          </a:xfrm>
          <a:prstGeom prst="rect">
            <a:avLst/>
          </a:prstGeom>
        </p:spPr>
      </p:pic>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Ending Slide Growth&amp;Performance 2">
    <p:bg>
      <p:bgPr>
        <a:solidFill>
          <a:schemeClr val="bg2"/>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197"/>
            <a:ext cx="8991600" cy="6629400"/>
          </a:xfrm>
          <a:prstGeom prst="rect">
            <a:avLst/>
          </a:prstGeom>
          <a:gradFill>
            <a:gsLst>
              <a:gs pos="94000">
                <a:srgbClr val="FEFEFE"/>
              </a:gs>
              <a:gs pos="6000">
                <a:srgbClr val="F4F4F4"/>
              </a:gs>
              <a:gs pos="0">
                <a:schemeClr val="bg1">
                  <a:lumMod val="85000"/>
                </a:schemeClr>
              </a:gs>
              <a:gs pos="100000">
                <a:schemeClr val="bg1">
                  <a:lumMod val="85000"/>
                </a:schemeClr>
              </a:gs>
            </a:gsLst>
          </a:gradFill>
          <a:ln>
            <a:headEnd/>
            <a:tailEnd/>
          </a:ln>
        </p:spPr>
        <p:style>
          <a:lnRef idx="0">
            <a:schemeClr val="accent5"/>
          </a:lnRef>
          <a:fillRef idx="3">
            <a:schemeClr val="accent5"/>
          </a:fillRef>
          <a:effectRef idx="3">
            <a:schemeClr val="accent5"/>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9" name="Rectangle 11"/>
          <p:cNvSpPr>
            <a:spLocks noChangeArrowheads="1"/>
          </p:cNvSpPr>
          <p:nvPr userDrawn="1"/>
        </p:nvSpPr>
        <p:spPr bwMode="auto">
          <a:xfrm>
            <a:off x="67733" y="6671735"/>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kern="0" spc="20" dirty="0">
                <a:solidFill>
                  <a:schemeClr val="bg1"/>
                </a:solidFill>
                <a:ea typeface="Arial Unicode MS" charset="0"/>
                <a:cs typeface="Arial Unicode MS" charset="0"/>
              </a:rPr>
              <a:t>Copyright © </a:t>
            </a:r>
            <a:r>
              <a:rPr lang="en-US" sz="800" kern="0" spc="20" dirty="0" smtClean="0">
                <a:solidFill>
                  <a:schemeClr val="bg1"/>
                </a:solidFill>
                <a:ea typeface="Arial Unicode MS" charset="0"/>
                <a:cs typeface="Arial Unicode MS" charset="0"/>
              </a:rPr>
              <a:t>2014</a:t>
            </a:r>
            <a:r>
              <a:rPr lang="en-US" sz="800" kern="0" spc="20" dirty="0" smtClean="0">
                <a:solidFill>
                  <a:srgbClr val="FFFFFF"/>
                </a:solidFill>
                <a:ea typeface="Arial Unicode MS" charset="0"/>
                <a:cs typeface="Arial Unicode MS" charset="0"/>
              </a:rPr>
              <a:t> </a:t>
            </a:r>
            <a:r>
              <a:rPr lang="en-US" sz="800" kern="0" spc="20" dirty="0" smtClean="0">
                <a:solidFill>
                  <a:schemeClr val="bg1"/>
                </a:solidFill>
                <a:ea typeface="Arial Unicode MS" charset="0"/>
                <a:cs typeface="Arial Unicode MS" charset="0"/>
              </a:rPr>
              <a:t>Rockwell </a:t>
            </a:r>
            <a:r>
              <a:rPr lang="en-US" sz="800" kern="0" spc="20" dirty="0">
                <a:solidFill>
                  <a:schemeClr val="bg1"/>
                </a:solidFill>
                <a:ea typeface="Arial Unicode MS" charset="0"/>
                <a:cs typeface="Arial Unicode MS" charset="0"/>
              </a:rPr>
              <a:t>Automation, Inc. All </a:t>
            </a:r>
            <a:r>
              <a:rPr lang="en-US" sz="800" kern="0" spc="20" dirty="0" smtClean="0">
                <a:solidFill>
                  <a:schemeClr val="bg1"/>
                </a:solidFill>
                <a:ea typeface="Arial Unicode MS" charset="0"/>
                <a:cs typeface="Arial Unicode MS" charset="0"/>
              </a:rPr>
              <a:t>Rights Reserved</a:t>
            </a:r>
            <a:r>
              <a:rPr lang="en-US" sz="800" kern="0" spc="20" dirty="0">
                <a:solidFill>
                  <a:schemeClr val="bg1"/>
                </a:solidFill>
                <a:ea typeface="Arial Unicode MS" charset="0"/>
                <a:cs typeface="Arial Unicode MS" charset="0"/>
              </a:rPr>
              <a:t>.</a:t>
            </a:r>
          </a:p>
        </p:txBody>
      </p:sp>
      <p:pic>
        <p:nvPicPr>
          <p:cNvPr id="12" name="Picture 11" descr="RA-A-B-RS-signature-6-08.png"/>
          <p:cNvPicPr>
            <a:picLocks noChangeAspect="1"/>
          </p:cNvPicPr>
          <p:nvPr userDrawn="1"/>
        </p:nvPicPr>
        <p:blipFill>
          <a:blip r:embed="rId2"/>
          <a:stretch>
            <a:fillRect/>
          </a:stretch>
        </p:blipFill>
        <p:spPr>
          <a:xfrm>
            <a:off x="4953000" y="6096000"/>
            <a:ext cx="3696681" cy="353710"/>
          </a:xfrm>
          <a:prstGeom prst="rect">
            <a:avLst/>
          </a:prstGeom>
        </p:spPr>
      </p:pic>
      <p:sp>
        <p:nvSpPr>
          <p:cNvPr id="16" name="Pentagon 15"/>
          <p:cNvSpPr/>
          <p:nvPr userDrawn="1"/>
        </p:nvSpPr>
        <p:spPr bwMode="auto">
          <a:xfrm>
            <a:off x="8468" y="5473181"/>
            <a:ext cx="372532" cy="4572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7" name="Right Triangle 16"/>
          <p:cNvSpPr/>
          <p:nvPr userDrawn="1"/>
        </p:nvSpPr>
        <p:spPr bwMode="auto">
          <a:xfrm rot="10800000">
            <a:off x="-678" y="5930381"/>
            <a:ext cx="73152"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8" name="Text Box 16"/>
          <p:cNvSpPr txBox="1">
            <a:spLocks noChangeArrowheads="1"/>
          </p:cNvSpPr>
          <p:nvPr userDrawn="1"/>
        </p:nvSpPr>
        <p:spPr bwMode="auto">
          <a:xfrm>
            <a:off x="338462" y="6280150"/>
            <a:ext cx="1538270" cy="207749"/>
          </a:xfrm>
          <a:prstGeom prst="rect">
            <a:avLst/>
          </a:prstGeom>
          <a:noFill/>
          <a:ln w="9525">
            <a:noFill/>
            <a:miter lim="800000"/>
            <a:headEnd/>
            <a:tailEnd/>
          </a:ln>
        </p:spPr>
        <p:txBody>
          <a:bodyPr wrap="none" anchor="b">
            <a:prstTxWarp prst="textNoShape">
              <a:avLst/>
            </a:prstTxWarp>
            <a:spAutoFit/>
          </a:bodyPr>
          <a:lstStyle/>
          <a:p>
            <a:r>
              <a:rPr lang="en-US" sz="900" b="1" i="0" dirty="0" smtClean="0">
                <a:solidFill>
                  <a:schemeClr val="bg2"/>
                </a:solidFill>
                <a:latin typeface="+mn-lt"/>
                <a:cs typeface="Arial"/>
              </a:rPr>
              <a:t>www.rockwellautomation.com</a:t>
            </a:r>
            <a:endParaRPr lang="en-US" sz="1000" b="1" i="0" dirty="0">
              <a:solidFill>
                <a:schemeClr val="bg2"/>
              </a:solidFill>
              <a:latin typeface="+mn-lt"/>
              <a:cs typeface="Arial"/>
            </a:endParaRPr>
          </a:p>
        </p:txBody>
      </p:sp>
      <p:sp>
        <p:nvSpPr>
          <p:cNvPr id="19" name="Text Box 16"/>
          <p:cNvSpPr txBox="1">
            <a:spLocks noChangeArrowheads="1"/>
          </p:cNvSpPr>
          <p:nvPr userDrawn="1"/>
        </p:nvSpPr>
        <p:spPr bwMode="auto">
          <a:xfrm>
            <a:off x="332112" y="5879581"/>
            <a:ext cx="2155871" cy="318549"/>
          </a:xfrm>
          <a:prstGeom prst="rect">
            <a:avLst/>
          </a:prstGeom>
          <a:noFill/>
          <a:ln w="9525">
            <a:noFill/>
            <a:miter lim="800000"/>
            <a:headEnd/>
            <a:tailEnd/>
          </a:ln>
        </p:spPr>
        <p:txBody>
          <a:bodyPr wrap="none" anchor="t">
            <a:prstTxWarp prst="textNoShape">
              <a:avLst/>
            </a:prstTxWarp>
            <a:spAutoFit/>
          </a:bodyPr>
          <a:lstStyle/>
          <a:p>
            <a:r>
              <a:rPr lang="en-US" sz="900" b="0" i="0" dirty="0" smtClean="0">
                <a:solidFill>
                  <a:schemeClr val="bg2"/>
                </a:solidFill>
                <a:latin typeface="+mn-lt"/>
                <a:cs typeface="Arial"/>
              </a:rPr>
              <a:t>Follow ROKAutomation on Facebook &amp; Twitter.</a:t>
            </a:r>
          </a:p>
          <a:p>
            <a:r>
              <a:rPr lang="en-US" sz="900" b="0" i="0" dirty="0" smtClean="0">
                <a:solidFill>
                  <a:schemeClr val="bg2"/>
                </a:solidFill>
                <a:latin typeface="+mn-lt"/>
                <a:cs typeface="Arial"/>
              </a:rPr>
              <a:t>Connect with us</a:t>
            </a:r>
            <a:r>
              <a:rPr lang="en-US" sz="900" b="0" i="0" baseline="0" dirty="0" smtClean="0">
                <a:solidFill>
                  <a:schemeClr val="bg2"/>
                </a:solidFill>
                <a:latin typeface="+mn-lt"/>
                <a:cs typeface="Arial"/>
              </a:rPr>
              <a:t> on LinkedIn.</a:t>
            </a:r>
            <a:endParaRPr lang="en-US" sz="900" b="0" i="0" dirty="0">
              <a:solidFill>
                <a:schemeClr val="bg2"/>
              </a:solidFill>
              <a:latin typeface="+mn-lt"/>
              <a:cs typeface="Arial"/>
            </a:endParaRPr>
          </a:p>
        </p:txBody>
      </p:sp>
      <p:pic>
        <p:nvPicPr>
          <p:cNvPr id="20" name="Picture 19" descr="facebook.png"/>
          <p:cNvPicPr>
            <a:picLocks noChangeAspect="1"/>
          </p:cNvPicPr>
          <p:nvPr userDrawn="1"/>
        </p:nvPicPr>
        <p:blipFill>
          <a:blip r:embed="rId3"/>
          <a:stretch>
            <a:fillRect/>
          </a:stretch>
        </p:blipFill>
        <p:spPr>
          <a:xfrm>
            <a:off x="433712" y="5549381"/>
            <a:ext cx="264160" cy="264160"/>
          </a:xfrm>
          <a:prstGeom prst="rect">
            <a:avLst/>
          </a:prstGeom>
        </p:spPr>
      </p:pic>
      <p:pic>
        <p:nvPicPr>
          <p:cNvPr id="21" name="Picture 20" descr="linkedin.png"/>
          <p:cNvPicPr>
            <a:picLocks noChangeAspect="1"/>
          </p:cNvPicPr>
          <p:nvPr userDrawn="1"/>
        </p:nvPicPr>
        <p:blipFill>
          <a:blip r:embed="rId4"/>
          <a:stretch>
            <a:fillRect/>
          </a:stretch>
        </p:blipFill>
        <p:spPr>
          <a:xfrm>
            <a:off x="1092200" y="5549381"/>
            <a:ext cx="264160" cy="264160"/>
          </a:xfrm>
          <a:prstGeom prst="rect">
            <a:avLst/>
          </a:prstGeom>
        </p:spPr>
      </p:pic>
      <p:sp>
        <p:nvSpPr>
          <p:cNvPr id="29" name="Rectangle 28"/>
          <p:cNvSpPr/>
          <p:nvPr userDrawn="1"/>
        </p:nvSpPr>
        <p:spPr bwMode="auto">
          <a:xfrm>
            <a:off x="76199" y="2362200"/>
            <a:ext cx="8559801" cy="1371600"/>
          </a:xfrm>
          <a:prstGeom prst="rect">
            <a:avLst/>
          </a:prstGeom>
          <a:gradFill flip="none" rotWithShape="1">
            <a:gsLst>
              <a:gs pos="0">
                <a:schemeClr val="bg1">
                  <a:lumMod val="85000"/>
                </a:schemeClr>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w="4445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30" name="Rectangle 5"/>
          <p:cNvSpPr>
            <a:spLocks noGrp="1" noChangeArrowheads="1"/>
          </p:cNvSpPr>
          <p:nvPr>
            <p:ph type="subTitle" idx="1" hasCustomPrompt="1"/>
          </p:nvPr>
        </p:nvSpPr>
        <p:spPr>
          <a:xfrm>
            <a:off x="364634" y="3149600"/>
            <a:ext cx="3686666" cy="400110"/>
          </a:xfrm>
          <a:prstGeom prst="rect">
            <a:avLst/>
          </a:prstGeom>
        </p:spPr>
        <p:txBody>
          <a:bodyPr wrap="square">
            <a:spAutoFit/>
          </a:bodyPr>
          <a:lstStyle>
            <a:lvl1pPr marL="0" indent="0">
              <a:lnSpc>
                <a:spcPct val="100000"/>
              </a:lnSpc>
              <a:buFont typeface="Webdings" charset="2"/>
              <a:buNone/>
              <a:defRPr sz="2000">
                <a:solidFill>
                  <a:schemeClr val="bg2"/>
                </a:solidFill>
              </a:defRPr>
            </a:lvl1pPr>
          </a:lstStyle>
          <a:p>
            <a:r>
              <a:rPr lang="en-US" dirty="0"/>
              <a:t>Click </a:t>
            </a:r>
            <a:r>
              <a:rPr lang="en-US" dirty="0" smtClean="0"/>
              <a:t>Here </a:t>
            </a:r>
            <a:r>
              <a:rPr lang="en-US" dirty="0"/>
              <a:t>for </a:t>
            </a:r>
            <a:r>
              <a:rPr lang="en-US" dirty="0" smtClean="0"/>
              <a:t>sub-title</a:t>
            </a:r>
            <a:endParaRPr lang="en-US" dirty="0"/>
          </a:p>
        </p:txBody>
      </p:sp>
      <p:sp>
        <p:nvSpPr>
          <p:cNvPr id="31" name="Rectangle 4"/>
          <p:cNvSpPr>
            <a:spLocks noGrp="1" noChangeArrowheads="1"/>
          </p:cNvSpPr>
          <p:nvPr>
            <p:ph type="ctrTitle" hasCustomPrompt="1"/>
          </p:nvPr>
        </p:nvSpPr>
        <p:spPr>
          <a:xfrm>
            <a:off x="360260" y="2739258"/>
            <a:ext cx="3678340" cy="495007"/>
          </a:xfrm>
        </p:spPr>
        <p:txBody>
          <a:bodyPr wrap="square">
            <a:spAutoFit/>
          </a:bodyPr>
          <a:lstStyle>
            <a:lvl1pPr>
              <a:defRPr sz="3000"/>
            </a:lvl1pPr>
          </a:lstStyle>
          <a:p>
            <a:r>
              <a:rPr lang="en-US" dirty="0"/>
              <a:t>Click </a:t>
            </a:r>
            <a:r>
              <a:rPr lang="en-US" dirty="0" smtClean="0"/>
              <a:t>Here </a:t>
            </a:r>
            <a:r>
              <a:rPr lang="en-US" dirty="0"/>
              <a:t>for Title</a:t>
            </a:r>
          </a:p>
        </p:txBody>
      </p:sp>
      <p:pic>
        <p:nvPicPr>
          <p:cNvPr id="23" name="Picture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030317" y="1863090"/>
            <a:ext cx="3037994" cy="2498249"/>
          </a:xfrm>
          <a:prstGeom prst="rect">
            <a:avLst/>
          </a:prstGeom>
        </p:spPr>
      </p:pic>
      <p:grpSp>
        <p:nvGrpSpPr>
          <p:cNvPr id="27" name="Group 25"/>
          <p:cNvGrpSpPr/>
          <p:nvPr userDrawn="1"/>
        </p:nvGrpSpPr>
        <p:grpSpPr>
          <a:xfrm>
            <a:off x="7569201" y="457200"/>
            <a:ext cx="1066800" cy="1066800"/>
            <a:chOff x="6096000" y="457200"/>
            <a:chExt cx="1066800" cy="1066800"/>
          </a:xfrm>
        </p:grpSpPr>
        <p:sp>
          <p:nvSpPr>
            <p:cNvPr id="28"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35" name="Picture 34" descr="LTS_WhiteTextFromRedBox.png"/>
            <p:cNvPicPr>
              <a:picLocks noChangeAspect="1"/>
            </p:cNvPicPr>
            <p:nvPr userDrawn="1"/>
          </p:nvPicPr>
          <p:blipFill>
            <a:blip r:embed="rId6"/>
            <a:stretch>
              <a:fillRect/>
            </a:stretch>
          </p:blipFill>
          <p:spPr>
            <a:xfrm>
              <a:off x="6260576" y="619125"/>
              <a:ext cx="775748" cy="752476"/>
            </a:xfrm>
            <a:prstGeom prst="rect">
              <a:avLst/>
            </a:prstGeom>
          </p:spPr>
        </p:pic>
      </p:grpSp>
      <p:grpSp>
        <p:nvGrpSpPr>
          <p:cNvPr id="36" name="Group 35"/>
          <p:cNvGrpSpPr/>
          <p:nvPr userDrawn="1"/>
        </p:nvGrpSpPr>
        <p:grpSpPr>
          <a:xfrm>
            <a:off x="769799" y="5549701"/>
            <a:ext cx="264160" cy="264160"/>
            <a:chOff x="769799" y="5549701"/>
            <a:chExt cx="264160" cy="264160"/>
          </a:xfrm>
        </p:grpSpPr>
        <p:pic>
          <p:nvPicPr>
            <p:cNvPr id="37" name="Picture 36" descr="linkedin.png"/>
            <p:cNvPicPr>
              <a:picLocks noChangeAspect="1"/>
            </p:cNvPicPr>
            <p:nvPr userDrawn="1"/>
          </p:nvPicPr>
          <p:blipFill>
            <a:blip r:embed="rId4"/>
            <a:stretch>
              <a:fillRect/>
            </a:stretch>
          </p:blipFill>
          <p:spPr>
            <a:xfrm>
              <a:off x="769799" y="5549701"/>
              <a:ext cx="264160" cy="264160"/>
            </a:xfrm>
            <a:prstGeom prst="rect">
              <a:avLst/>
            </a:prstGeom>
          </p:spPr>
        </p:pic>
        <p:pic>
          <p:nvPicPr>
            <p:cNvPr id="38" name="Picture 3"/>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a:stretch/>
          </p:blipFill>
          <p:spPr bwMode="auto">
            <a:xfrm>
              <a:off x="786468" y="5560582"/>
              <a:ext cx="230823" cy="24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5" name="Rectangle 11"/>
          <p:cNvSpPr>
            <a:spLocks noChangeArrowheads="1"/>
          </p:cNvSpPr>
          <p:nvPr userDrawn="1"/>
        </p:nvSpPr>
        <p:spPr bwMode="auto">
          <a:xfrm>
            <a:off x="36957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1">
                    <a:lumMod val="75000"/>
                  </a:schemeClr>
                </a:solidFill>
                <a:ea typeface="Arial Unicode MS" charset="0"/>
                <a:cs typeface="Arial Unicode MS" charset="0"/>
              </a:rPr>
              <a:t>Rev</a:t>
            </a:r>
            <a:r>
              <a:rPr lang="en-US" sz="800" kern="0" spc="20" baseline="0" dirty="0" smtClean="0">
                <a:solidFill>
                  <a:schemeClr val="bg1">
                    <a:lumMod val="75000"/>
                  </a:schemeClr>
                </a:solidFill>
                <a:ea typeface="Arial Unicode MS" charset="0"/>
                <a:cs typeface="Arial Unicode MS" charset="0"/>
              </a:rPr>
              <a:t> </a:t>
            </a:r>
            <a:r>
              <a:rPr lang="en-US" sz="800" kern="0" spc="20" dirty="0" smtClean="0">
                <a:solidFill>
                  <a:schemeClr val="bg1">
                    <a:lumMod val="75000"/>
                  </a:schemeClr>
                </a:solidFill>
                <a:ea typeface="Arial Unicode MS" charset="0"/>
                <a:cs typeface="Arial Unicode MS" charset="0"/>
              </a:rPr>
              <a:t>5058-CO900F</a:t>
            </a:r>
            <a:endParaRPr lang="en-US" sz="800" kern="0" spc="20" dirty="0">
              <a:solidFill>
                <a:schemeClr val="bg1">
                  <a:lumMod val="75000"/>
                </a:schemeClr>
              </a:solidFill>
              <a:ea typeface="Arial Unicode MS" charset="0"/>
              <a:cs typeface="Arial Unicode MS" charset="0"/>
            </a:endParaRPr>
          </a:p>
        </p:txBody>
      </p:sp>
      <p:sp>
        <p:nvSpPr>
          <p:cNvPr id="24" name="Text Box 16"/>
          <p:cNvSpPr txBox="1">
            <a:spLocks noChangeArrowheads="1"/>
          </p:cNvSpPr>
          <p:nvPr userDrawn="1"/>
        </p:nvSpPr>
        <p:spPr bwMode="auto">
          <a:xfrm>
            <a:off x="783336" y="4953000"/>
            <a:ext cx="2113284" cy="502702"/>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chemeClr val="bg2"/>
                </a:solidFill>
              </a:rPr>
              <a:t>PUBLIC</a:t>
            </a:r>
            <a:r>
              <a:rPr lang="en-US" sz="1400" b="1" cap="all" baseline="0" dirty="0" smtClean="0">
                <a:solidFill>
                  <a:schemeClr val="bg2"/>
                </a:solidFill>
              </a:rPr>
              <a:t> INFORMATION</a:t>
            </a:r>
            <a:r>
              <a:rPr lang="en-US" sz="1400" b="1" cap="all" dirty="0" smtClean="0">
                <a:solidFill>
                  <a:schemeClr val="bg2"/>
                </a:solidFill>
              </a:rPr>
              <a:t/>
            </a:r>
            <a:br>
              <a:rPr lang="en-US" sz="1400" b="1" cap="all" dirty="0" smtClean="0">
                <a:solidFill>
                  <a:schemeClr val="bg2"/>
                </a:solidFill>
              </a:rPr>
            </a:br>
            <a:endParaRPr lang="en-US" sz="1400" b="1" dirty="0">
              <a:solidFill>
                <a:schemeClr val="bg1">
                  <a:lumMod val="50000"/>
                </a:schemeClr>
              </a:solidFill>
            </a:endParaRPr>
          </a:p>
        </p:txBody>
      </p:sp>
      <p:pic>
        <p:nvPicPr>
          <p:cNvPr id="33" name="Picture 32" descr="CompanyConfidential.png"/>
          <p:cNvPicPr>
            <a:picLocks noChangeAspect="1"/>
          </p:cNvPicPr>
          <p:nvPr userDrawn="1"/>
        </p:nvPicPr>
        <p:blipFill>
          <a:blip r:embed="rId8"/>
          <a:stretch>
            <a:fillRect/>
          </a:stretch>
        </p:blipFill>
        <p:spPr>
          <a:xfrm>
            <a:off x="248498" y="4928209"/>
            <a:ext cx="673752" cy="412042"/>
          </a:xfrm>
          <a:prstGeom prst="rect">
            <a:avLst/>
          </a:prstGeom>
        </p:spPr>
      </p:pic>
    </p:spTree>
    <p:extLst>
      <p:ext uri="{BB962C8B-B14F-4D97-AF65-F5344CB8AC3E}">
        <p14:creationId xmlns:p14="http://schemas.microsoft.com/office/powerpoint/2010/main" val="676356926"/>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r>
              <a:rPr lang="en-US" smtClean="0"/>
              <a:t>02/28/2012</a:t>
            </a:r>
            <a:endParaRPr lang="en-US"/>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r>
              <a:rPr lang="en-US" smtClean="0"/>
              <a:t>10/12/2011</a:t>
            </a: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4942CF4-3EC7-4B2B-8B1A-4D2ED98E55BF}" type="slidenum">
              <a:rPr lang="en-US"/>
              <a:pPr>
                <a:defRPr/>
              </a:pPr>
              <a:t>‹#›</a:t>
            </a:fld>
            <a:endParaRPr lang="en-US"/>
          </a:p>
        </p:txBody>
      </p:sp>
    </p:spTree>
    <p:extLst>
      <p:ext uri="{BB962C8B-B14F-4D97-AF65-F5344CB8AC3E}">
        <p14:creationId xmlns:p14="http://schemas.microsoft.com/office/powerpoint/2010/main" val="33502256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7" name="Rectangle 16"/>
          <p:cNvSpPr/>
          <p:nvPr userDrawn="1"/>
        </p:nvSpPr>
        <p:spPr bwMode="auto">
          <a:xfrm>
            <a:off x="152400" y="2819400"/>
            <a:ext cx="8610600" cy="9144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sp>
        <p:nvSpPr>
          <p:cNvPr id="128004" name="Rectangle 4"/>
          <p:cNvSpPr>
            <a:spLocks noGrp="1" noChangeArrowheads="1"/>
          </p:cNvSpPr>
          <p:nvPr userDrawn="1">
            <p:ph type="ctrTitle" hasCustomPrompt="1"/>
          </p:nvPr>
        </p:nvSpPr>
        <p:spPr>
          <a:xfrm>
            <a:off x="821263" y="2895600"/>
            <a:ext cx="7941737" cy="495007"/>
          </a:xfrm>
        </p:spPr>
        <p:txBody>
          <a:bodyPr wrap="square">
            <a:spAutoFit/>
          </a:bodyPr>
          <a:lstStyle>
            <a:lvl1pPr>
              <a:defRPr sz="3000" b="0">
                <a:solidFill>
                  <a:srgbClr val="C41230"/>
                </a:solidFill>
              </a:defRPr>
            </a:lvl1pPr>
          </a:lstStyle>
          <a:p>
            <a:r>
              <a:rPr lang="en-US" dirty="0" smtClean="0"/>
              <a:t>Click Here </a:t>
            </a:r>
            <a:r>
              <a:rPr lang="en-US" dirty="0"/>
              <a:t>for Title</a:t>
            </a:r>
          </a:p>
        </p:txBody>
      </p:sp>
      <p:sp>
        <p:nvSpPr>
          <p:cNvPr id="128005" name="Rectangle 5"/>
          <p:cNvSpPr>
            <a:spLocks noGrp="1" noChangeArrowheads="1"/>
          </p:cNvSpPr>
          <p:nvPr userDrawn="1">
            <p:ph type="subTitle" idx="1" hasCustomPrompt="1"/>
          </p:nvPr>
        </p:nvSpPr>
        <p:spPr>
          <a:xfrm>
            <a:off x="821263" y="3302000"/>
            <a:ext cx="7941737" cy="400110"/>
          </a:xfrm>
          <a:prstGeom prst="rect">
            <a:avLst/>
          </a:prstGeom>
        </p:spPr>
        <p:txBody>
          <a:bodyPr wrap="square">
            <a:spAutoFit/>
          </a:bodyPr>
          <a:lstStyle>
            <a:lvl1pPr marL="0" indent="0">
              <a:lnSpc>
                <a:spcPct val="100000"/>
              </a:lnSpc>
              <a:buFont typeface="Webdings" charset="2"/>
              <a:buNone/>
              <a:defRPr sz="2000">
                <a:solidFill>
                  <a:srgbClr val="474747"/>
                </a:solidFill>
              </a:defRPr>
            </a:lvl1pPr>
          </a:lstStyle>
          <a:p>
            <a:r>
              <a:rPr lang="en-US" dirty="0"/>
              <a:t>Click </a:t>
            </a:r>
            <a:r>
              <a:rPr lang="en-US" dirty="0" smtClean="0"/>
              <a:t>Here </a:t>
            </a:r>
            <a:r>
              <a:rPr lang="en-US" dirty="0"/>
              <a:t>for </a:t>
            </a:r>
            <a:r>
              <a:rPr lang="en-US" dirty="0" smtClean="0"/>
              <a:t>sub-title</a:t>
            </a:r>
            <a:endParaRPr lang="en-US" dirty="0"/>
          </a:p>
        </p:txBody>
      </p:sp>
      <p:sp>
        <p:nvSpPr>
          <p:cNvPr id="14" name="Pentagon 13"/>
          <p:cNvSpPr/>
          <p:nvPr userDrawn="1"/>
        </p:nvSpPr>
        <p:spPr bwMode="auto">
          <a:xfrm>
            <a:off x="8467" y="2743200"/>
            <a:ext cx="685800" cy="10668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6" name="Right Triangle 15"/>
          <p:cNvSpPr/>
          <p:nvPr userDrawn="1"/>
        </p:nvSpPr>
        <p:spPr bwMode="auto">
          <a:xfrm rot="10800000">
            <a:off x="8467" y="3801533"/>
            <a:ext cx="76200"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8" name="Rectangle 11"/>
          <p:cNvSpPr>
            <a:spLocks noChangeArrowheads="1"/>
          </p:cNvSpPr>
          <p:nvPr userDrawn="1"/>
        </p:nvSpPr>
        <p:spPr bwMode="auto">
          <a:xfrm>
            <a:off x="8781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grpSp>
        <p:nvGrpSpPr>
          <p:cNvPr id="20" name="Group 24"/>
          <p:cNvGrpSpPr/>
          <p:nvPr userDrawn="1"/>
        </p:nvGrpSpPr>
        <p:grpSpPr>
          <a:xfrm>
            <a:off x="7569201" y="457200"/>
            <a:ext cx="1066800" cy="1066800"/>
            <a:chOff x="6096000" y="457200"/>
            <a:chExt cx="1066800" cy="1066800"/>
          </a:xfrm>
        </p:grpSpPr>
        <p:sp>
          <p:nvSpPr>
            <p:cNvPr id="24"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5" name="Picture 24" descr="LTS_WhiteTextFromRedBox.png"/>
            <p:cNvPicPr>
              <a:picLocks noChangeAspect="1"/>
            </p:cNvPicPr>
            <p:nvPr userDrawn="1"/>
          </p:nvPicPr>
          <p:blipFill>
            <a:blip r:embed="rId3"/>
            <a:stretch>
              <a:fillRect/>
            </a:stretch>
          </p:blipFill>
          <p:spPr>
            <a:xfrm>
              <a:off x="6260576" y="619125"/>
              <a:ext cx="775748" cy="752476"/>
            </a:xfrm>
            <a:prstGeom prst="rect">
              <a:avLst/>
            </a:prstGeom>
          </p:spPr>
        </p:pic>
      </p:grpSp>
      <p:sp>
        <p:nvSpPr>
          <p:cNvPr id="26" name="Text Box 16"/>
          <p:cNvSpPr txBox="1">
            <a:spLocks noChangeArrowheads="1"/>
          </p:cNvSpPr>
          <p:nvPr userDrawn="1"/>
        </p:nvSpPr>
        <p:spPr bwMode="auto">
          <a:xfrm>
            <a:off x="1298416" y="5112704"/>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27" name="Picture 26" descr="CompanyConfidential.png"/>
          <p:cNvPicPr>
            <a:picLocks noChangeAspect="1"/>
          </p:cNvPicPr>
          <p:nvPr userDrawn="1"/>
        </p:nvPicPr>
        <p:blipFill>
          <a:blip r:embed="rId4"/>
          <a:stretch>
            <a:fillRect/>
          </a:stretch>
        </p:blipFill>
        <p:spPr>
          <a:xfrm>
            <a:off x="729062" y="5105400"/>
            <a:ext cx="673752" cy="412042"/>
          </a:xfrm>
          <a:prstGeom prst="rect">
            <a:avLst/>
          </a:prstGeom>
        </p:spPr>
      </p:pic>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wo Line Title Slide">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7" name="Rectangle 16"/>
          <p:cNvSpPr/>
          <p:nvPr userDrawn="1"/>
        </p:nvSpPr>
        <p:spPr bwMode="auto">
          <a:xfrm>
            <a:off x="152400" y="2362200"/>
            <a:ext cx="8610600" cy="13716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sp>
        <p:nvSpPr>
          <p:cNvPr id="128004" name="Rectangle 4"/>
          <p:cNvSpPr>
            <a:spLocks noGrp="1" noChangeArrowheads="1"/>
          </p:cNvSpPr>
          <p:nvPr>
            <p:ph type="ctrTitle" hasCustomPrompt="1"/>
          </p:nvPr>
        </p:nvSpPr>
        <p:spPr>
          <a:xfrm>
            <a:off x="821263" y="2900729"/>
            <a:ext cx="7941737" cy="489878"/>
          </a:xfrm>
        </p:spPr>
        <p:txBody>
          <a:bodyPr wrap="square">
            <a:spAutoFit/>
          </a:bodyPr>
          <a:lstStyle>
            <a:lvl1pPr>
              <a:defRPr sz="3000" b="0">
                <a:solidFill>
                  <a:srgbClr val="BB1E33"/>
                </a:solidFill>
              </a:defRPr>
            </a:lvl1pPr>
          </a:lstStyle>
          <a:p>
            <a:r>
              <a:rPr lang="en-US" dirty="0" smtClean="0"/>
              <a:t>Click to Add Title</a:t>
            </a:r>
            <a:endParaRPr lang="en-US" dirty="0"/>
          </a:p>
        </p:txBody>
      </p:sp>
      <p:sp>
        <p:nvSpPr>
          <p:cNvPr id="128005" name="Rectangle 5"/>
          <p:cNvSpPr>
            <a:spLocks noGrp="1" noChangeArrowheads="1"/>
          </p:cNvSpPr>
          <p:nvPr>
            <p:ph type="subTitle" idx="1" hasCustomPrompt="1"/>
          </p:nvPr>
        </p:nvSpPr>
        <p:spPr>
          <a:xfrm>
            <a:off x="821263" y="3302000"/>
            <a:ext cx="7941737" cy="400110"/>
          </a:xfrm>
          <a:prstGeom prst="rect">
            <a:avLst/>
          </a:prstGeom>
        </p:spPr>
        <p:txBody>
          <a:bodyPr wrap="square">
            <a:spAutoFit/>
          </a:bodyPr>
          <a:lstStyle>
            <a:lvl1pPr marL="0" indent="0">
              <a:lnSpc>
                <a:spcPct val="100000"/>
              </a:lnSpc>
              <a:buFont typeface="Webdings" charset="2"/>
              <a:buNone/>
              <a:defRPr sz="2000">
                <a:solidFill>
                  <a:srgbClr val="474747"/>
                </a:solidFill>
              </a:defRPr>
            </a:lvl1pPr>
          </a:lstStyle>
          <a:p>
            <a:r>
              <a:rPr lang="en-US" dirty="0"/>
              <a:t>Click </a:t>
            </a:r>
            <a:r>
              <a:rPr lang="en-US" dirty="0" smtClean="0"/>
              <a:t>Here </a:t>
            </a:r>
            <a:r>
              <a:rPr lang="en-US" dirty="0"/>
              <a:t>for </a:t>
            </a:r>
            <a:r>
              <a:rPr lang="en-US" dirty="0" smtClean="0"/>
              <a:t>Sub-title</a:t>
            </a:r>
            <a:endParaRPr lang="en-US" dirty="0"/>
          </a:p>
        </p:txBody>
      </p:sp>
      <p:sp>
        <p:nvSpPr>
          <p:cNvPr id="14" name="Pentagon 13"/>
          <p:cNvSpPr/>
          <p:nvPr userDrawn="1"/>
        </p:nvSpPr>
        <p:spPr bwMode="auto">
          <a:xfrm>
            <a:off x="8467" y="2286000"/>
            <a:ext cx="685800" cy="15240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6" name="Right Triangle 15"/>
          <p:cNvSpPr/>
          <p:nvPr userDrawn="1"/>
        </p:nvSpPr>
        <p:spPr bwMode="auto">
          <a:xfrm rot="10800000">
            <a:off x="8467" y="3801533"/>
            <a:ext cx="76200"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grpSp>
        <p:nvGrpSpPr>
          <p:cNvPr id="24" name="Group 24"/>
          <p:cNvGrpSpPr/>
          <p:nvPr userDrawn="1"/>
        </p:nvGrpSpPr>
        <p:grpSpPr>
          <a:xfrm>
            <a:off x="7569201" y="457200"/>
            <a:ext cx="1066800" cy="1066800"/>
            <a:chOff x="6096000" y="457200"/>
            <a:chExt cx="1066800" cy="1066800"/>
          </a:xfrm>
        </p:grpSpPr>
        <p:sp>
          <p:nvSpPr>
            <p:cNvPr id="25"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6" name="Picture 25" descr="LTS_WhiteTextFromRedBox.png"/>
            <p:cNvPicPr>
              <a:picLocks noChangeAspect="1"/>
            </p:cNvPicPr>
            <p:nvPr userDrawn="1"/>
          </p:nvPicPr>
          <p:blipFill>
            <a:blip r:embed="rId3"/>
            <a:stretch>
              <a:fillRect/>
            </a:stretch>
          </p:blipFill>
          <p:spPr>
            <a:xfrm>
              <a:off x="6260576" y="619125"/>
              <a:ext cx="775748" cy="752476"/>
            </a:xfrm>
            <a:prstGeom prst="rect">
              <a:avLst/>
            </a:prstGeom>
          </p:spPr>
        </p:pic>
      </p:grpSp>
      <p:sp>
        <p:nvSpPr>
          <p:cNvPr id="19" name="Rectangle 11"/>
          <p:cNvSpPr>
            <a:spLocks noChangeArrowheads="1"/>
          </p:cNvSpPr>
          <p:nvPr userDrawn="1"/>
        </p:nvSpPr>
        <p:spPr bwMode="auto">
          <a:xfrm>
            <a:off x="8781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sp>
        <p:nvSpPr>
          <p:cNvPr id="18" name="Text Box 16"/>
          <p:cNvSpPr txBox="1">
            <a:spLocks noChangeArrowheads="1"/>
          </p:cNvSpPr>
          <p:nvPr userDrawn="1"/>
        </p:nvSpPr>
        <p:spPr bwMode="auto">
          <a:xfrm>
            <a:off x="1298416" y="5112704"/>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23" name="Picture 22" descr="CompanyConfidential.png"/>
          <p:cNvPicPr>
            <a:picLocks noChangeAspect="1"/>
          </p:cNvPicPr>
          <p:nvPr userDrawn="1"/>
        </p:nvPicPr>
        <p:blipFill>
          <a:blip r:embed="rId4"/>
          <a:stretch>
            <a:fillRect/>
          </a:stretch>
        </p:blipFill>
        <p:spPr>
          <a:xfrm>
            <a:off x="729062" y="5105400"/>
            <a:ext cx="673752" cy="412042"/>
          </a:xfrm>
          <a:prstGeom prst="rect">
            <a:avLst/>
          </a:prstGeom>
        </p:spPr>
      </p:pic>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with Photo">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7" name="Rectangle 16"/>
          <p:cNvSpPr/>
          <p:nvPr userDrawn="1"/>
        </p:nvSpPr>
        <p:spPr bwMode="auto">
          <a:xfrm>
            <a:off x="152400" y="2819400"/>
            <a:ext cx="5715000" cy="9144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sp>
        <p:nvSpPr>
          <p:cNvPr id="128004" name="Rectangle 4"/>
          <p:cNvSpPr>
            <a:spLocks noGrp="1" noChangeArrowheads="1"/>
          </p:cNvSpPr>
          <p:nvPr>
            <p:ph type="ctrTitle" hasCustomPrompt="1"/>
          </p:nvPr>
        </p:nvSpPr>
        <p:spPr>
          <a:xfrm>
            <a:off x="821263" y="2895600"/>
            <a:ext cx="4055537" cy="495007"/>
          </a:xfrm>
        </p:spPr>
        <p:txBody>
          <a:bodyPr wrap="square">
            <a:spAutoFit/>
          </a:bodyPr>
          <a:lstStyle>
            <a:lvl1pPr>
              <a:defRPr sz="3000" b="0">
                <a:solidFill>
                  <a:srgbClr val="BB1E33"/>
                </a:solidFill>
              </a:defRPr>
            </a:lvl1pPr>
          </a:lstStyle>
          <a:p>
            <a:r>
              <a:rPr lang="en-US" dirty="0" smtClean="0"/>
              <a:t>Click Here </a:t>
            </a:r>
            <a:r>
              <a:rPr lang="en-US" dirty="0"/>
              <a:t>for Title</a:t>
            </a:r>
          </a:p>
        </p:txBody>
      </p:sp>
      <p:sp>
        <p:nvSpPr>
          <p:cNvPr id="128005" name="Rectangle 5"/>
          <p:cNvSpPr>
            <a:spLocks noGrp="1" noChangeArrowheads="1"/>
          </p:cNvSpPr>
          <p:nvPr>
            <p:ph type="subTitle" idx="1" hasCustomPrompt="1"/>
          </p:nvPr>
        </p:nvSpPr>
        <p:spPr>
          <a:xfrm>
            <a:off x="821263" y="3302000"/>
            <a:ext cx="4055537" cy="400110"/>
          </a:xfrm>
          <a:prstGeom prst="rect">
            <a:avLst/>
          </a:prstGeom>
        </p:spPr>
        <p:txBody>
          <a:bodyPr wrap="square">
            <a:spAutoFit/>
          </a:bodyPr>
          <a:lstStyle>
            <a:lvl1pPr marL="0" indent="0">
              <a:lnSpc>
                <a:spcPct val="100000"/>
              </a:lnSpc>
              <a:buFont typeface="Webdings" charset="2"/>
              <a:buNone/>
              <a:defRPr sz="2000">
                <a:solidFill>
                  <a:srgbClr val="474747"/>
                </a:solidFill>
              </a:defRPr>
            </a:lvl1pPr>
          </a:lstStyle>
          <a:p>
            <a:r>
              <a:rPr lang="en-US" dirty="0"/>
              <a:t>Click </a:t>
            </a:r>
            <a:r>
              <a:rPr lang="en-US" dirty="0" smtClean="0"/>
              <a:t>Here </a:t>
            </a:r>
            <a:r>
              <a:rPr lang="en-US" dirty="0"/>
              <a:t>for </a:t>
            </a:r>
            <a:r>
              <a:rPr lang="en-US" dirty="0" smtClean="0"/>
              <a:t>Sub-title</a:t>
            </a:r>
            <a:endParaRPr lang="en-US" dirty="0"/>
          </a:p>
        </p:txBody>
      </p:sp>
      <p:sp>
        <p:nvSpPr>
          <p:cNvPr id="14" name="Pentagon 13"/>
          <p:cNvSpPr/>
          <p:nvPr userDrawn="1"/>
        </p:nvSpPr>
        <p:spPr bwMode="auto">
          <a:xfrm>
            <a:off x="8467" y="2743200"/>
            <a:ext cx="685800" cy="10668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6" name="Right Triangle 15"/>
          <p:cNvSpPr/>
          <p:nvPr userDrawn="1"/>
        </p:nvSpPr>
        <p:spPr bwMode="auto">
          <a:xfrm rot="10800000">
            <a:off x="8467" y="3801533"/>
            <a:ext cx="76200"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grpSp>
        <p:nvGrpSpPr>
          <p:cNvPr id="24" name="Group 24"/>
          <p:cNvGrpSpPr/>
          <p:nvPr userDrawn="1"/>
        </p:nvGrpSpPr>
        <p:grpSpPr>
          <a:xfrm>
            <a:off x="7569201" y="457200"/>
            <a:ext cx="1066800" cy="1066800"/>
            <a:chOff x="6096000" y="457200"/>
            <a:chExt cx="1066800" cy="1066800"/>
          </a:xfrm>
        </p:grpSpPr>
        <p:sp>
          <p:nvSpPr>
            <p:cNvPr id="25"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6" name="Picture 25" descr="LTS_WhiteTextFromRedBox.png"/>
            <p:cNvPicPr>
              <a:picLocks noChangeAspect="1"/>
            </p:cNvPicPr>
            <p:nvPr userDrawn="1"/>
          </p:nvPicPr>
          <p:blipFill>
            <a:blip r:embed="rId3"/>
            <a:stretch>
              <a:fillRect/>
            </a:stretch>
          </p:blipFill>
          <p:spPr>
            <a:xfrm>
              <a:off x="6260576" y="619125"/>
              <a:ext cx="775748" cy="752476"/>
            </a:xfrm>
            <a:prstGeom prst="rect">
              <a:avLst/>
            </a:prstGeom>
          </p:spPr>
        </p:pic>
      </p:grpSp>
      <p:sp>
        <p:nvSpPr>
          <p:cNvPr id="19" name="Rectangle 11"/>
          <p:cNvSpPr>
            <a:spLocks noChangeArrowheads="1"/>
          </p:cNvSpPr>
          <p:nvPr userDrawn="1"/>
        </p:nvSpPr>
        <p:spPr bwMode="auto">
          <a:xfrm>
            <a:off x="8781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sp>
        <p:nvSpPr>
          <p:cNvPr id="18" name="Text Box 16"/>
          <p:cNvSpPr txBox="1">
            <a:spLocks noChangeArrowheads="1"/>
          </p:cNvSpPr>
          <p:nvPr userDrawn="1"/>
        </p:nvSpPr>
        <p:spPr bwMode="auto">
          <a:xfrm>
            <a:off x="1298416" y="5112704"/>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23" name="Picture 22" descr="CompanyConfidential.png"/>
          <p:cNvPicPr>
            <a:picLocks noChangeAspect="1"/>
          </p:cNvPicPr>
          <p:nvPr userDrawn="1"/>
        </p:nvPicPr>
        <p:blipFill>
          <a:blip r:embed="rId4"/>
          <a:stretch>
            <a:fillRect/>
          </a:stretch>
        </p:blipFill>
        <p:spPr>
          <a:xfrm>
            <a:off x="729062" y="5105400"/>
            <a:ext cx="673752" cy="412042"/>
          </a:xfrm>
          <a:prstGeom prst="rect">
            <a:avLst/>
          </a:prstGeom>
        </p:spPr>
      </p:pic>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wo Line Title Slide with Photo">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7" name="Rectangle 16"/>
          <p:cNvSpPr/>
          <p:nvPr userDrawn="1"/>
        </p:nvSpPr>
        <p:spPr bwMode="auto">
          <a:xfrm>
            <a:off x="152400" y="2362200"/>
            <a:ext cx="8610600" cy="13716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sp>
        <p:nvSpPr>
          <p:cNvPr id="128004" name="Rectangle 4"/>
          <p:cNvSpPr>
            <a:spLocks noGrp="1" noChangeArrowheads="1"/>
          </p:cNvSpPr>
          <p:nvPr>
            <p:ph type="ctrTitle" hasCustomPrompt="1"/>
          </p:nvPr>
        </p:nvSpPr>
        <p:spPr>
          <a:xfrm>
            <a:off x="821263" y="2900729"/>
            <a:ext cx="4055537" cy="489878"/>
          </a:xfrm>
        </p:spPr>
        <p:txBody>
          <a:bodyPr wrap="square">
            <a:spAutoFit/>
          </a:bodyPr>
          <a:lstStyle>
            <a:lvl1pPr>
              <a:defRPr sz="3000" b="0">
                <a:solidFill>
                  <a:srgbClr val="BB1E33"/>
                </a:solidFill>
              </a:defRPr>
            </a:lvl1pPr>
          </a:lstStyle>
          <a:p>
            <a:r>
              <a:rPr lang="en-US" dirty="0" smtClean="0"/>
              <a:t>Click to Add Title</a:t>
            </a:r>
            <a:endParaRPr lang="en-US" dirty="0"/>
          </a:p>
        </p:txBody>
      </p:sp>
      <p:sp>
        <p:nvSpPr>
          <p:cNvPr id="128005" name="Rectangle 5"/>
          <p:cNvSpPr>
            <a:spLocks noGrp="1" noChangeArrowheads="1"/>
          </p:cNvSpPr>
          <p:nvPr>
            <p:ph type="subTitle" idx="1" hasCustomPrompt="1"/>
          </p:nvPr>
        </p:nvSpPr>
        <p:spPr>
          <a:xfrm>
            <a:off x="821263" y="3302000"/>
            <a:ext cx="4055537" cy="400110"/>
          </a:xfrm>
          <a:prstGeom prst="rect">
            <a:avLst/>
          </a:prstGeom>
        </p:spPr>
        <p:txBody>
          <a:bodyPr wrap="square">
            <a:spAutoFit/>
          </a:bodyPr>
          <a:lstStyle>
            <a:lvl1pPr marL="0" indent="0">
              <a:lnSpc>
                <a:spcPct val="100000"/>
              </a:lnSpc>
              <a:buFont typeface="Webdings" charset="2"/>
              <a:buNone/>
              <a:defRPr sz="2000">
                <a:solidFill>
                  <a:srgbClr val="474747"/>
                </a:solidFill>
              </a:defRPr>
            </a:lvl1pPr>
          </a:lstStyle>
          <a:p>
            <a:r>
              <a:rPr lang="en-US" dirty="0"/>
              <a:t>Click </a:t>
            </a:r>
            <a:r>
              <a:rPr lang="en-US" dirty="0" smtClean="0"/>
              <a:t>Here </a:t>
            </a:r>
            <a:r>
              <a:rPr lang="en-US" dirty="0"/>
              <a:t>for </a:t>
            </a:r>
            <a:r>
              <a:rPr lang="en-US" dirty="0" smtClean="0"/>
              <a:t>Sub-title</a:t>
            </a:r>
            <a:endParaRPr lang="en-US" dirty="0"/>
          </a:p>
        </p:txBody>
      </p:sp>
      <p:sp>
        <p:nvSpPr>
          <p:cNvPr id="14" name="Pentagon 13"/>
          <p:cNvSpPr/>
          <p:nvPr userDrawn="1"/>
        </p:nvSpPr>
        <p:spPr bwMode="auto">
          <a:xfrm>
            <a:off x="8467" y="2286000"/>
            <a:ext cx="685800" cy="15240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6" name="Right Triangle 15"/>
          <p:cNvSpPr/>
          <p:nvPr userDrawn="1"/>
        </p:nvSpPr>
        <p:spPr bwMode="auto">
          <a:xfrm rot="10800000">
            <a:off x="8467" y="3801533"/>
            <a:ext cx="76200"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grpSp>
        <p:nvGrpSpPr>
          <p:cNvPr id="24" name="Group 24"/>
          <p:cNvGrpSpPr/>
          <p:nvPr userDrawn="1"/>
        </p:nvGrpSpPr>
        <p:grpSpPr>
          <a:xfrm>
            <a:off x="7569201" y="457200"/>
            <a:ext cx="1066800" cy="1066800"/>
            <a:chOff x="6096000" y="457200"/>
            <a:chExt cx="1066800" cy="1066800"/>
          </a:xfrm>
        </p:grpSpPr>
        <p:sp>
          <p:nvSpPr>
            <p:cNvPr id="25"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6" name="Picture 25" descr="LTS_WhiteTextFromRedBox.png"/>
            <p:cNvPicPr>
              <a:picLocks noChangeAspect="1"/>
            </p:cNvPicPr>
            <p:nvPr userDrawn="1"/>
          </p:nvPicPr>
          <p:blipFill>
            <a:blip r:embed="rId3"/>
            <a:stretch>
              <a:fillRect/>
            </a:stretch>
          </p:blipFill>
          <p:spPr>
            <a:xfrm>
              <a:off x="6260576" y="619125"/>
              <a:ext cx="775748" cy="752476"/>
            </a:xfrm>
            <a:prstGeom prst="rect">
              <a:avLst/>
            </a:prstGeom>
          </p:spPr>
        </p:pic>
      </p:grpSp>
      <p:sp>
        <p:nvSpPr>
          <p:cNvPr id="19" name="Rectangle 11"/>
          <p:cNvSpPr>
            <a:spLocks noChangeArrowheads="1"/>
          </p:cNvSpPr>
          <p:nvPr userDrawn="1"/>
        </p:nvSpPr>
        <p:spPr bwMode="auto">
          <a:xfrm>
            <a:off x="8781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sp>
        <p:nvSpPr>
          <p:cNvPr id="18" name="Text Box 16"/>
          <p:cNvSpPr txBox="1">
            <a:spLocks noChangeArrowheads="1"/>
          </p:cNvSpPr>
          <p:nvPr userDrawn="1"/>
        </p:nvSpPr>
        <p:spPr bwMode="auto">
          <a:xfrm>
            <a:off x="1298416" y="5112704"/>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23" name="Picture 22" descr="CompanyConfidential.png"/>
          <p:cNvPicPr>
            <a:picLocks noChangeAspect="1"/>
          </p:cNvPicPr>
          <p:nvPr userDrawn="1"/>
        </p:nvPicPr>
        <p:blipFill>
          <a:blip r:embed="rId4"/>
          <a:stretch>
            <a:fillRect/>
          </a:stretch>
        </p:blipFill>
        <p:spPr>
          <a:xfrm>
            <a:off x="729062" y="5105400"/>
            <a:ext cx="673752" cy="412042"/>
          </a:xfrm>
          <a:prstGeom prst="rect">
            <a:avLst/>
          </a:prstGeom>
        </p:spPr>
      </p:pic>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wo Line Title with Photo">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7" name="Rectangle 16"/>
          <p:cNvSpPr/>
          <p:nvPr userDrawn="1"/>
        </p:nvSpPr>
        <p:spPr bwMode="auto">
          <a:xfrm>
            <a:off x="152400" y="2362200"/>
            <a:ext cx="5334000" cy="13716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sp>
        <p:nvSpPr>
          <p:cNvPr id="128004" name="Rectangle 4"/>
          <p:cNvSpPr>
            <a:spLocks noGrp="1" noChangeArrowheads="1"/>
          </p:cNvSpPr>
          <p:nvPr>
            <p:ph type="ctrTitle" hasCustomPrompt="1"/>
          </p:nvPr>
        </p:nvSpPr>
        <p:spPr>
          <a:xfrm>
            <a:off x="821263" y="2900729"/>
            <a:ext cx="4055537" cy="489878"/>
          </a:xfrm>
        </p:spPr>
        <p:txBody>
          <a:bodyPr wrap="square">
            <a:spAutoFit/>
          </a:bodyPr>
          <a:lstStyle>
            <a:lvl1pPr>
              <a:defRPr sz="3000" b="0">
                <a:solidFill>
                  <a:srgbClr val="BB1E33"/>
                </a:solidFill>
              </a:defRPr>
            </a:lvl1pPr>
          </a:lstStyle>
          <a:p>
            <a:r>
              <a:rPr lang="en-US" dirty="0" smtClean="0"/>
              <a:t>Click to Add Title</a:t>
            </a:r>
            <a:endParaRPr lang="en-US" dirty="0"/>
          </a:p>
        </p:txBody>
      </p:sp>
      <p:sp>
        <p:nvSpPr>
          <p:cNvPr id="128005" name="Rectangle 5"/>
          <p:cNvSpPr>
            <a:spLocks noGrp="1" noChangeArrowheads="1"/>
          </p:cNvSpPr>
          <p:nvPr>
            <p:ph type="subTitle" idx="1" hasCustomPrompt="1"/>
          </p:nvPr>
        </p:nvSpPr>
        <p:spPr>
          <a:xfrm>
            <a:off x="821263" y="3302000"/>
            <a:ext cx="4055537" cy="400110"/>
          </a:xfrm>
          <a:prstGeom prst="rect">
            <a:avLst/>
          </a:prstGeom>
        </p:spPr>
        <p:txBody>
          <a:bodyPr wrap="square">
            <a:spAutoFit/>
          </a:bodyPr>
          <a:lstStyle>
            <a:lvl1pPr marL="0" indent="0">
              <a:lnSpc>
                <a:spcPct val="100000"/>
              </a:lnSpc>
              <a:buFont typeface="Webdings" charset="2"/>
              <a:buNone/>
              <a:defRPr sz="2000">
                <a:solidFill>
                  <a:srgbClr val="474747"/>
                </a:solidFill>
              </a:defRPr>
            </a:lvl1pPr>
          </a:lstStyle>
          <a:p>
            <a:r>
              <a:rPr lang="en-US" dirty="0"/>
              <a:t>Click </a:t>
            </a:r>
            <a:r>
              <a:rPr lang="en-US" dirty="0" smtClean="0"/>
              <a:t>Here </a:t>
            </a:r>
            <a:r>
              <a:rPr lang="en-US" dirty="0"/>
              <a:t>for </a:t>
            </a:r>
            <a:r>
              <a:rPr lang="en-US" dirty="0" smtClean="0"/>
              <a:t>Sub-title</a:t>
            </a:r>
            <a:endParaRPr lang="en-US" dirty="0"/>
          </a:p>
        </p:txBody>
      </p:sp>
      <p:sp>
        <p:nvSpPr>
          <p:cNvPr id="14" name="Pentagon 13"/>
          <p:cNvSpPr/>
          <p:nvPr userDrawn="1"/>
        </p:nvSpPr>
        <p:spPr bwMode="auto">
          <a:xfrm>
            <a:off x="8467" y="2286000"/>
            <a:ext cx="685800" cy="15240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6" name="Right Triangle 15"/>
          <p:cNvSpPr/>
          <p:nvPr userDrawn="1"/>
        </p:nvSpPr>
        <p:spPr bwMode="auto">
          <a:xfrm rot="10800000">
            <a:off x="8467" y="3801533"/>
            <a:ext cx="76200"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grpSp>
        <p:nvGrpSpPr>
          <p:cNvPr id="24" name="Group 24"/>
          <p:cNvGrpSpPr/>
          <p:nvPr userDrawn="1"/>
        </p:nvGrpSpPr>
        <p:grpSpPr>
          <a:xfrm>
            <a:off x="7569201" y="457200"/>
            <a:ext cx="1066800" cy="1066800"/>
            <a:chOff x="6096000" y="457200"/>
            <a:chExt cx="1066800" cy="1066800"/>
          </a:xfrm>
        </p:grpSpPr>
        <p:sp>
          <p:nvSpPr>
            <p:cNvPr id="25"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6" name="Picture 25" descr="LTS_WhiteTextFromRedBox.png"/>
            <p:cNvPicPr>
              <a:picLocks noChangeAspect="1"/>
            </p:cNvPicPr>
            <p:nvPr userDrawn="1"/>
          </p:nvPicPr>
          <p:blipFill>
            <a:blip r:embed="rId3"/>
            <a:stretch>
              <a:fillRect/>
            </a:stretch>
          </p:blipFill>
          <p:spPr>
            <a:xfrm>
              <a:off x="6260576" y="619125"/>
              <a:ext cx="775748" cy="752476"/>
            </a:xfrm>
            <a:prstGeom prst="rect">
              <a:avLst/>
            </a:prstGeom>
          </p:spPr>
        </p:pic>
      </p:grpSp>
      <p:sp>
        <p:nvSpPr>
          <p:cNvPr id="19" name="Rectangle 11"/>
          <p:cNvSpPr>
            <a:spLocks noChangeArrowheads="1"/>
          </p:cNvSpPr>
          <p:nvPr userDrawn="1"/>
        </p:nvSpPr>
        <p:spPr bwMode="auto">
          <a:xfrm>
            <a:off x="8781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sp>
        <p:nvSpPr>
          <p:cNvPr id="18" name="Text Box 16"/>
          <p:cNvSpPr txBox="1">
            <a:spLocks noChangeArrowheads="1"/>
          </p:cNvSpPr>
          <p:nvPr userDrawn="1"/>
        </p:nvSpPr>
        <p:spPr bwMode="auto">
          <a:xfrm>
            <a:off x="1298416" y="5112704"/>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23" name="Picture 22" descr="CompanyConfidential.png"/>
          <p:cNvPicPr>
            <a:picLocks noChangeAspect="1"/>
          </p:cNvPicPr>
          <p:nvPr userDrawn="1"/>
        </p:nvPicPr>
        <p:blipFill>
          <a:blip r:embed="rId4"/>
          <a:stretch>
            <a:fillRect/>
          </a:stretch>
        </p:blipFill>
        <p:spPr>
          <a:xfrm>
            <a:off x="729062" y="5105400"/>
            <a:ext cx="673752" cy="412042"/>
          </a:xfrm>
          <a:prstGeom prst="rect">
            <a:avLst/>
          </a:prstGeom>
        </p:spPr>
      </p:pic>
    </p:spTree>
    <p:extLst>
      <p:ext uri="{BB962C8B-B14F-4D97-AF65-F5344CB8AC3E}">
        <p14:creationId xmlns:p14="http://schemas.microsoft.com/office/powerpoint/2010/main" val="3749863108"/>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Growth&amp;Performance 1">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7" name="Rectangle 16"/>
          <p:cNvSpPr/>
          <p:nvPr userDrawn="1"/>
        </p:nvSpPr>
        <p:spPr bwMode="auto">
          <a:xfrm>
            <a:off x="152400" y="2819400"/>
            <a:ext cx="8610600" cy="9144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sp>
        <p:nvSpPr>
          <p:cNvPr id="128004" name="Rectangle 4"/>
          <p:cNvSpPr>
            <a:spLocks noGrp="1" noChangeArrowheads="1"/>
          </p:cNvSpPr>
          <p:nvPr>
            <p:ph type="ctrTitle" hasCustomPrompt="1"/>
          </p:nvPr>
        </p:nvSpPr>
        <p:spPr>
          <a:xfrm>
            <a:off x="821263" y="2895600"/>
            <a:ext cx="7941737" cy="495007"/>
          </a:xfrm>
        </p:spPr>
        <p:txBody>
          <a:bodyPr wrap="square">
            <a:spAutoFit/>
          </a:bodyPr>
          <a:lstStyle>
            <a:lvl1pPr>
              <a:defRPr sz="3000" b="0">
                <a:solidFill>
                  <a:srgbClr val="C41230"/>
                </a:solidFill>
              </a:defRPr>
            </a:lvl1pPr>
          </a:lstStyle>
          <a:p>
            <a:r>
              <a:rPr lang="en-US" dirty="0" smtClean="0"/>
              <a:t>Click Here </a:t>
            </a:r>
            <a:r>
              <a:rPr lang="en-US" dirty="0"/>
              <a:t>for Title</a:t>
            </a:r>
          </a:p>
        </p:txBody>
      </p:sp>
      <p:sp>
        <p:nvSpPr>
          <p:cNvPr id="128005" name="Rectangle 5"/>
          <p:cNvSpPr>
            <a:spLocks noGrp="1" noChangeArrowheads="1"/>
          </p:cNvSpPr>
          <p:nvPr>
            <p:ph type="subTitle" idx="1" hasCustomPrompt="1"/>
          </p:nvPr>
        </p:nvSpPr>
        <p:spPr>
          <a:xfrm>
            <a:off x="821263" y="3302000"/>
            <a:ext cx="7941737" cy="400110"/>
          </a:xfrm>
          <a:prstGeom prst="rect">
            <a:avLst/>
          </a:prstGeom>
        </p:spPr>
        <p:txBody>
          <a:bodyPr wrap="square">
            <a:spAutoFit/>
          </a:bodyPr>
          <a:lstStyle>
            <a:lvl1pPr marL="0" indent="0">
              <a:lnSpc>
                <a:spcPct val="100000"/>
              </a:lnSpc>
              <a:buFont typeface="Webdings" charset="2"/>
              <a:buNone/>
              <a:defRPr sz="2000">
                <a:solidFill>
                  <a:srgbClr val="474747"/>
                </a:solidFill>
              </a:defRPr>
            </a:lvl1pPr>
          </a:lstStyle>
          <a:p>
            <a:r>
              <a:rPr lang="en-US" dirty="0"/>
              <a:t>Click </a:t>
            </a:r>
            <a:r>
              <a:rPr lang="en-US" dirty="0" smtClean="0"/>
              <a:t>Here </a:t>
            </a:r>
            <a:r>
              <a:rPr lang="en-US" dirty="0"/>
              <a:t>for </a:t>
            </a:r>
            <a:r>
              <a:rPr lang="en-US" dirty="0" smtClean="0"/>
              <a:t>sub-title</a:t>
            </a:r>
            <a:endParaRPr lang="en-US" dirty="0"/>
          </a:p>
        </p:txBody>
      </p:sp>
      <p:sp>
        <p:nvSpPr>
          <p:cNvPr id="14" name="Pentagon 13"/>
          <p:cNvSpPr/>
          <p:nvPr userDrawn="1"/>
        </p:nvSpPr>
        <p:spPr bwMode="auto">
          <a:xfrm>
            <a:off x="8467" y="2743200"/>
            <a:ext cx="685800" cy="10668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6" name="Right Triangle 15"/>
          <p:cNvSpPr/>
          <p:nvPr userDrawn="1"/>
        </p:nvSpPr>
        <p:spPr bwMode="auto">
          <a:xfrm rot="10800000">
            <a:off x="8467" y="3801533"/>
            <a:ext cx="76200"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304800"/>
            <a:ext cx="1844040" cy="1651125"/>
          </a:xfrm>
          <a:prstGeom prst="rect">
            <a:avLst/>
          </a:prstGeom>
        </p:spPr>
      </p:pic>
      <p:grpSp>
        <p:nvGrpSpPr>
          <p:cNvPr id="25" name="Group 24"/>
          <p:cNvGrpSpPr/>
          <p:nvPr userDrawn="1"/>
        </p:nvGrpSpPr>
        <p:grpSpPr>
          <a:xfrm>
            <a:off x="7569201" y="457200"/>
            <a:ext cx="1066800" cy="1066800"/>
            <a:chOff x="6096000" y="457200"/>
            <a:chExt cx="1066800" cy="1066800"/>
          </a:xfrm>
        </p:grpSpPr>
        <p:sp>
          <p:nvSpPr>
            <p:cNvPr id="26"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7" name="Picture 26" descr="LTS_WhiteTextFromRedBox.png"/>
            <p:cNvPicPr>
              <a:picLocks noChangeAspect="1"/>
            </p:cNvPicPr>
            <p:nvPr userDrawn="1"/>
          </p:nvPicPr>
          <p:blipFill>
            <a:blip r:embed="rId4"/>
            <a:stretch>
              <a:fillRect/>
            </a:stretch>
          </p:blipFill>
          <p:spPr>
            <a:xfrm>
              <a:off x="6260576" y="619125"/>
              <a:ext cx="775748" cy="752476"/>
            </a:xfrm>
            <a:prstGeom prst="rect">
              <a:avLst/>
            </a:prstGeom>
          </p:spPr>
        </p:pic>
      </p:grpSp>
      <p:sp>
        <p:nvSpPr>
          <p:cNvPr id="19" name="Rectangle 11"/>
          <p:cNvSpPr>
            <a:spLocks noChangeArrowheads="1"/>
          </p:cNvSpPr>
          <p:nvPr userDrawn="1"/>
        </p:nvSpPr>
        <p:spPr bwMode="auto">
          <a:xfrm>
            <a:off x="8781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sp>
        <p:nvSpPr>
          <p:cNvPr id="18" name="Text Box 16"/>
          <p:cNvSpPr txBox="1">
            <a:spLocks noChangeArrowheads="1"/>
          </p:cNvSpPr>
          <p:nvPr userDrawn="1"/>
        </p:nvSpPr>
        <p:spPr bwMode="auto">
          <a:xfrm>
            <a:off x="1298416" y="5112704"/>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24" name="Picture 23" descr="CompanyConfidential.png"/>
          <p:cNvPicPr>
            <a:picLocks noChangeAspect="1"/>
          </p:cNvPicPr>
          <p:nvPr userDrawn="1"/>
        </p:nvPicPr>
        <p:blipFill>
          <a:blip r:embed="rId5"/>
          <a:stretch>
            <a:fillRect/>
          </a:stretch>
        </p:blipFill>
        <p:spPr>
          <a:xfrm>
            <a:off x="729062" y="5105400"/>
            <a:ext cx="673752" cy="412042"/>
          </a:xfrm>
          <a:prstGeom prst="rect">
            <a:avLst/>
          </a:prstGeom>
        </p:spPr>
      </p:pic>
    </p:spTree>
    <p:extLst>
      <p:ext uri="{BB962C8B-B14F-4D97-AF65-F5344CB8AC3E}">
        <p14:creationId xmlns:p14="http://schemas.microsoft.com/office/powerpoint/2010/main" val="3662612230"/>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Growth&amp;Performance 2">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7" name="Rectangle 16"/>
          <p:cNvSpPr/>
          <p:nvPr userDrawn="1"/>
        </p:nvSpPr>
        <p:spPr bwMode="auto">
          <a:xfrm>
            <a:off x="152399" y="2362200"/>
            <a:ext cx="8357125" cy="13716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sp>
        <p:nvSpPr>
          <p:cNvPr id="128004" name="Rectangle 4"/>
          <p:cNvSpPr>
            <a:spLocks noGrp="1" noChangeArrowheads="1"/>
          </p:cNvSpPr>
          <p:nvPr>
            <p:ph type="ctrTitle" hasCustomPrompt="1"/>
          </p:nvPr>
        </p:nvSpPr>
        <p:spPr>
          <a:xfrm>
            <a:off x="821263" y="2900729"/>
            <a:ext cx="4055537" cy="489878"/>
          </a:xfrm>
        </p:spPr>
        <p:txBody>
          <a:bodyPr wrap="square">
            <a:spAutoFit/>
          </a:bodyPr>
          <a:lstStyle>
            <a:lvl1pPr>
              <a:defRPr sz="3000" b="0">
                <a:solidFill>
                  <a:srgbClr val="BB1E33"/>
                </a:solidFill>
              </a:defRPr>
            </a:lvl1pPr>
          </a:lstStyle>
          <a:p>
            <a:r>
              <a:rPr lang="en-US" dirty="0" smtClean="0"/>
              <a:t>Click to Add Title</a:t>
            </a:r>
            <a:endParaRPr lang="en-US" dirty="0"/>
          </a:p>
        </p:txBody>
      </p:sp>
      <p:sp>
        <p:nvSpPr>
          <p:cNvPr id="128005" name="Rectangle 5"/>
          <p:cNvSpPr>
            <a:spLocks noGrp="1" noChangeArrowheads="1"/>
          </p:cNvSpPr>
          <p:nvPr>
            <p:ph type="subTitle" idx="1" hasCustomPrompt="1"/>
          </p:nvPr>
        </p:nvSpPr>
        <p:spPr>
          <a:xfrm>
            <a:off x="821263" y="3302000"/>
            <a:ext cx="4055537" cy="400110"/>
          </a:xfrm>
          <a:prstGeom prst="rect">
            <a:avLst/>
          </a:prstGeom>
        </p:spPr>
        <p:txBody>
          <a:bodyPr wrap="square">
            <a:spAutoFit/>
          </a:bodyPr>
          <a:lstStyle>
            <a:lvl1pPr marL="0" indent="0">
              <a:lnSpc>
                <a:spcPct val="100000"/>
              </a:lnSpc>
              <a:buFont typeface="Webdings" charset="2"/>
              <a:buNone/>
              <a:defRPr sz="2000">
                <a:solidFill>
                  <a:srgbClr val="474747"/>
                </a:solidFill>
              </a:defRPr>
            </a:lvl1pPr>
          </a:lstStyle>
          <a:p>
            <a:r>
              <a:rPr lang="en-US" dirty="0"/>
              <a:t>Click </a:t>
            </a:r>
            <a:r>
              <a:rPr lang="en-US" dirty="0" smtClean="0"/>
              <a:t>Here </a:t>
            </a:r>
            <a:r>
              <a:rPr lang="en-US" dirty="0"/>
              <a:t>for </a:t>
            </a:r>
            <a:r>
              <a:rPr lang="en-US" dirty="0" smtClean="0"/>
              <a:t>Sub-title</a:t>
            </a:r>
            <a:endParaRPr lang="en-US" dirty="0"/>
          </a:p>
        </p:txBody>
      </p:sp>
      <p:sp>
        <p:nvSpPr>
          <p:cNvPr id="14" name="Pentagon 13"/>
          <p:cNvSpPr/>
          <p:nvPr userDrawn="1"/>
        </p:nvSpPr>
        <p:spPr bwMode="auto">
          <a:xfrm>
            <a:off x="8467" y="2286000"/>
            <a:ext cx="685800" cy="15240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6" name="Right Triangle 15"/>
          <p:cNvSpPr/>
          <p:nvPr userDrawn="1"/>
        </p:nvSpPr>
        <p:spPr bwMode="auto">
          <a:xfrm rot="10800000">
            <a:off x="8467" y="3801533"/>
            <a:ext cx="76200"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pic>
        <p:nvPicPr>
          <p:cNvPr id="20" name="Pictur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30317" y="1863090"/>
            <a:ext cx="3037994" cy="2498249"/>
          </a:xfrm>
          <a:prstGeom prst="rect">
            <a:avLst/>
          </a:prstGeom>
        </p:spPr>
      </p:pic>
      <p:grpSp>
        <p:nvGrpSpPr>
          <p:cNvPr id="25" name="Group 24"/>
          <p:cNvGrpSpPr/>
          <p:nvPr userDrawn="1"/>
        </p:nvGrpSpPr>
        <p:grpSpPr>
          <a:xfrm>
            <a:off x="7569201" y="457200"/>
            <a:ext cx="1066800" cy="1066800"/>
            <a:chOff x="6096000" y="457200"/>
            <a:chExt cx="1066800" cy="1066800"/>
          </a:xfrm>
        </p:grpSpPr>
        <p:sp>
          <p:nvSpPr>
            <p:cNvPr id="26"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7" name="Picture 26" descr="LTS_WhiteTextFromRedBox.png"/>
            <p:cNvPicPr>
              <a:picLocks noChangeAspect="1"/>
            </p:cNvPicPr>
            <p:nvPr userDrawn="1"/>
          </p:nvPicPr>
          <p:blipFill>
            <a:blip r:embed="rId4"/>
            <a:stretch>
              <a:fillRect/>
            </a:stretch>
          </p:blipFill>
          <p:spPr>
            <a:xfrm>
              <a:off x="6260576" y="619125"/>
              <a:ext cx="775748" cy="752476"/>
            </a:xfrm>
            <a:prstGeom prst="rect">
              <a:avLst/>
            </a:prstGeom>
          </p:spPr>
        </p:pic>
      </p:grpSp>
      <p:sp>
        <p:nvSpPr>
          <p:cNvPr id="19" name="Rectangle 11"/>
          <p:cNvSpPr>
            <a:spLocks noChangeArrowheads="1"/>
          </p:cNvSpPr>
          <p:nvPr userDrawn="1"/>
        </p:nvSpPr>
        <p:spPr bwMode="auto">
          <a:xfrm>
            <a:off x="8781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sp>
        <p:nvSpPr>
          <p:cNvPr id="18" name="Text Box 16"/>
          <p:cNvSpPr txBox="1">
            <a:spLocks noChangeArrowheads="1"/>
          </p:cNvSpPr>
          <p:nvPr userDrawn="1"/>
        </p:nvSpPr>
        <p:spPr bwMode="auto">
          <a:xfrm>
            <a:off x="1298416" y="5112704"/>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24" name="Picture 23" descr="CompanyConfidential.png"/>
          <p:cNvPicPr>
            <a:picLocks noChangeAspect="1"/>
          </p:cNvPicPr>
          <p:nvPr userDrawn="1"/>
        </p:nvPicPr>
        <p:blipFill>
          <a:blip r:embed="rId5"/>
          <a:stretch>
            <a:fillRect/>
          </a:stretch>
        </p:blipFill>
        <p:spPr>
          <a:xfrm>
            <a:off x="729062" y="5105400"/>
            <a:ext cx="673752" cy="412042"/>
          </a:xfrm>
          <a:prstGeom prst="rect">
            <a:avLst/>
          </a:prstGeom>
        </p:spPr>
      </p:pic>
    </p:spTree>
    <p:extLst>
      <p:ext uri="{BB962C8B-B14F-4D97-AF65-F5344CB8AC3E}">
        <p14:creationId xmlns:p14="http://schemas.microsoft.com/office/powerpoint/2010/main" val="2242962249"/>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Right Triangle 8"/>
          <p:cNvSpPr/>
          <p:nvPr userDrawn="1"/>
        </p:nvSpPr>
        <p:spPr bwMode="auto">
          <a:xfrm>
            <a:off x="73910" y="6350767"/>
            <a:ext cx="557784" cy="393192"/>
          </a:xfrm>
          <a:prstGeom prst="rtTriangle">
            <a:avLst/>
          </a:prstGeom>
          <a:gradFill flip="none" rotWithShape="1">
            <a:gsLst>
              <a:gs pos="22000">
                <a:srgbClr val="66B84F"/>
              </a:gs>
              <a:gs pos="99000">
                <a:srgbClr val="1BA33C"/>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t">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en-US" sz="2400" b="1" i="0" kern="0" spc="20" dirty="0">
              <a:solidFill>
                <a:srgbClr val="FFFFFF"/>
              </a:solidFill>
              <a:latin typeface="Arial"/>
              <a:ea typeface="+mn-ea"/>
              <a:cs typeface="Arial"/>
            </a:endParaRPr>
          </a:p>
        </p:txBody>
      </p:sp>
      <p:pic>
        <p:nvPicPr>
          <p:cNvPr id="10" name="Picture 9" descr="Lock2-white.png"/>
          <p:cNvPicPr>
            <a:picLocks noChangeAspect="1"/>
          </p:cNvPicPr>
          <p:nvPr userDrawn="1"/>
        </p:nvPicPr>
        <p:blipFill>
          <a:blip r:embed="rId2"/>
          <a:stretch>
            <a:fillRect/>
          </a:stretch>
        </p:blipFill>
        <p:spPr>
          <a:xfrm>
            <a:off x="81516" y="6486236"/>
            <a:ext cx="217932" cy="225044"/>
          </a:xfrm>
          <a:prstGeom prst="rect">
            <a:avLst/>
          </a:prstGeom>
          <a:effectLst>
            <a:outerShdw blurRad="50800" dist="38100" dir="2700000">
              <a:srgbClr val="000000">
                <a:alpha val="43000"/>
              </a:srgbClr>
            </a:outerShdw>
          </a:effectLst>
        </p:spPr>
      </p:pic>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US" dirty="0"/>
          </a:p>
        </p:txBody>
      </p:sp>
      <p:sp>
        <p:nvSpPr>
          <p:cNvPr id="5" name="Rectangle 6"/>
          <p:cNvSpPr>
            <a:spLocks noGrp="1" noChangeArrowheads="1"/>
          </p:cNvSpPr>
          <p:nvPr>
            <p:ph type="sldNum" sz="quarter" idx="10"/>
          </p:nvPr>
        </p:nvSpPr>
        <p:spPr/>
        <p:txBody>
          <a:bodyPr/>
          <a:lstStyle>
            <a:lvl1pPr>
              <a:defRPr/>
            </a:lvl1pPr>
          </a:lstStyle>
          <a:p>
            <a:pPr>
              <a:defRPr/>
            </a:pPr>
            <a:fld id="{4458D7BB-C5F0-C74A-897E-AD5E99CA2DB6}" type="slidenum">
              <a:rPr lang="en-US"/>
              <a:pPr>
                <a:defRPr/>
              </a:pPr>
              <a:t>‹#›</a:t>
            </a:fld>
            <a:endParaRPr lang="en-US" dirty="0"/>
          </a:p>
        </p:txBody>
      </p:sp>
      <p:sp>
        <p:nvSpPr>
          <p:cNvPr id="7" name="Content Placeholder 6"/>
          <p:cNvSpPr>
            <a:spLocks noGrp="1"/>
          </p:cNvSpPr>
          <p:nvPr>
            <p:ph sz="quarter" idx="11"/>
          </p:nvPr>
        </p:nvSpPr>
        <p:spPr>
          <a:xfrm>
            <a:off x="152400" y="1295400"/>
            <a:ext cx="8839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with Photo">
    <p:bg>
      <p:bgPr>
        <a:solidFill>
          <a:schemeClr val="bg2"/>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197"/>
            <a:ext cx="8991600" cy="6629400"/>
          </a:xfrm>
          <a:prstGeom prst="rect">
            <a:avLst/>
          </a:prstGeom>
          <a:gradFill>
            <a:gsLst>
              <a:gs pos="94000">
                <a:srgbClr val="FEFEFE"/>
              </a:gs>
              <a:gs pos="6000">
                <a:srgbClr val="F4F4F4"/>
              </a:gs>
              <a:gs pos="0">
                <a:schemeClr val="bg1">
                  <a:lumMod val="85000"/>
                </a:schemeClr>
              </a:gs>
              <a:gs pos="100000">
                <a:schemeClr val="bg1">
                  <a:lumMod val="85000"/>
                </a:schemeClr>
              </a:gs>
            </a:gsLst>
            <a:lin ang="16200000" scaled="0"/>
          </a:gradFill>
          <a:ln>
            <a:headEnd/>
            <a:tailEnd/>
          </a:ln>
        </p:spPr>
        <p:style>
          <a:lnRef idx="0">
            <a:schemeClr val="accent5"/>
          </a:lnRef>
          <a:fillRef idx="3">
            <a:schemeClr val="accent5"/>
          </a:fillRef>
          <a:effectRef idx="3">
            <a:schemeClr val="accent5"/>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25" name="Rectangle 24"/>
          <p:cNvSpPr/>
          <p:nvPr userDrawn="1"/>
        </p:nvSpPr>
        <p:spPr bwMode="auto">
          <a:xfrm>
            <a:off x="228600" y="2819400"/>
            <a:ext cx="4286250" cy="914400"/>
          </a:xfrm>
          <a:prstGeom prst="rect">
            <a:avLst/>
          </a:prstGeom>
          <a:gradFill flip="none" rotWithShape="1">
            <a:gsLst>
              <a:gs pos="0">
                <a:schemeClr val="bg1">
                  <a:lumMod val="85000"/>
                </a:schemeClr>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w="4445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67733" y="6671735"/>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kern="0" spc="20" dirty="0">
                <a:solidFill>
                  <a:srgbClr val="FFFFFF"/>
                </a:solidFill>
                <a:ea typeface="Arial Unicode MS" charset="0"/>
                <a:cs typeface="Arial Unicode MS" charset="0"/>
              </a:rPr>
              <a:t>Copyright © </a:t>
            </a:r>
            <a:r>
              <a:rPr lang="en-US" sz="800" kern="0" spc="20" dirty="0" smtClean="0">
                <a:solidFill>
                  <a:schemeClr val="bg1"/>
                </a:solidFill>
                <a:ea typeface="Arial Unicode MS" charset="0"/>
                <a:cs typeface="Arial Unicode MS" charset="0"/>
              </a:rPr>
              <a:t>2014</a:t>
            </a:r>
            <a:r>
              <a:rPr lang="en-US" sz="800" kern="0" spc="20" dirty="0" smtClean="0">
                <a:solidFill>
                  <a:srgbClr val="FFFFFF"/>
                </a:solidFill>
                <a:ea typeface="Arial Unicode MS" charset="0"/>
                <a:cs typeface="Arial Unicode MS" charset="0"/>
              </a:rPr>
              <a:t> Rockwell </a:t>
            </a:r>
            <a:r>
              <a:rPr lang="en-US" sz="800" kern="0" spc="20" dirty="0">
                <a:solidFill>
                  <a:srgbClr val="FFFFFF"/>
                </a:solidFill>
                <a:ea typeface="Arial Unicode MS" charset="0"/>
                <a:cs typeface="Arial Unicode MS" charset="0"/>
              </a:rPr>
              <a:t>Automation, Inc. All </a:t>
            </a:r>
            <a:r>
              <a:rPr lang="en-US" sz="800" kern="0" spc="20" dirty="0" smtClean="0">
                <a:solidFill>
                  <a:srgbClr val="FFFFFF"/>
                </a:solidFill>
                <a:ea typeface="Arial Unicode MS" charset="0"/>
                <a:cs typeface="Arial Unicode MS" charset="0"/>
              </a:rPr>
              <a:t>Rights Reserved</a:t>
            </a:r>
            <a:r>
              <a:rPr lang="en-US" sz="800" kern="0" spc="20" dirty="0">
                <a:solidFill>
                  <a:srgbClr val="FFFFFF"/>
                </a:solidFill>
                <a:ea typeface="Arial Unicode MS" charset="0"/>
                <a:cs typeface="Arial Unicode MS" charset="0"/>
              </a:rPr>
              <a:t>.</a:t>
            </a:r>
          </a:p>
        </p:txBody>
      </p:sp>
      <p:sp>
        <p:nvSpPr>
          <p:cNvPr id="128004" name="Rectangle 4"/>
          <p:cNvSpPr>
            <a:spLocks noGrp="1" noChangeArrowheads="1"/>
          </p:cNvSpPr>
          <p:nvPr>
            <p:ph type="ctrTitle" hasCustomPrompt="1"/>
          </p:nvPr>
        </p:nvSpPr>
        <p:spPr>
          <a:xfrm>
            <a:off x="838200" y="2891658"/>
            <a:ext cx="4114800" cy="495007"/>
          </a:xfrm>
        </p:spPr>
        <p:txBody>
          <a:bodyPr wrap="square">
            <a:spAutoFit/>
          </a:bodyPr>
          <a:lstStyle>
            <a:lvl1pPr>
              <a:defRPr sz="3000"/>
            </a:lvl1pPr>
          </a:lstStyle>
          <a:p>
            <a:r>
              <a:rPr lang="en-US" dirty="0"/>
              <a:t>Click </a:t>
            </a:r>
            <a:r>
              <a:rPr lang="en-US" dirty="0" smtClean="0"/>
              <a:t>Here </a:t>
            </a:r>
            <a:r>
              <a:rPr lang="en-US" dirty="0"/>
              <a:t>for Title</a:t>
            </a:r>
          </a:p>
        </p:txBody>
      </p:sp>
      <p:sp>
        <p:nvSpPr>
          <p:cNvPr id="128005" name="Rectangle 5"/>
          <p:cNvSpPr>
            <a:spLocks noGrp="1" noChangeArrowheads="1"/>
          </p:cNvSpPr>
          <p:nvPr>
            <p:ph type="subTitle" idx="1" hasCustomPrompt="1"/>
          </p:nvPr>
        </p:nvSpPr>
        <p:spPr>
          <a:xfrm>
            <a:off x="838200" y="3302000"/>
            <a:ext cx="4114800" cy="400110"/>
          </a:xfrm>
          <a:prstGeom prst="rect">
            <a:avLst/>
          </a:prstGeom>
        </p:spPr>
        <p:txBody>
          <a:bodyPr wrap="square">
            <a:spAutoFit/>
          </a:bodyPr>
          <a:lstStyle>
            <a:lvl1pPr marL="0" indent="0">
              <a:lnSpc>
                <a:spcPct val="100000"/>
              </a:lnSpc>
              <a:buFont typeface="Webdings" charset="2"/>
              <a:buNone/>
              <a:defRPr sz="2000">
                <a:solidFill>
                  <a:schemeClr val="bg2"/>
                </a:solidFill>
              </a:defRPr>
            </a:lvl1pPr>
          </a:lstStyle>
          <a:p>
            <a:r>
              <a:rPr lang="en-US" dirty="0"/>
              <a:t>Click </a:t>
            </a:r>
            <a:r>
              <a:rPr lang="en-US" dirty="0" smtClean="0"/>
              <a:t>Here </a:t>
            </a:r>
            <a:r>
              <a:rPr lang="en-US" dirty="0"/>
              <a:t>for </a:t>
            </a:r>
            <a:r>
              <a:rPr lang="en-US" dirty="0" smtClean="0"/>
              <a:t>Sub-title</a:t>
            </a:r>
            <a:endParaRPr lang="en-US" dirty="0"/>
          </a:p>
        </p:txBody>
      </p:sp>
      <p:pic>
        <p:nvPicPr>
          <p:cNvPr id="12" name="Picture 11" descr="RA-A-B-RS-signature-6-08.png"/>
          <p:cNvPicPr>
            <a:picLocks noChangeAspect="1"/>
          </p:cNvPicPr>
          <p:nvPr userDrawn="1"/>
        </p:nvPicPr>
        <p:blipFill>
          <a:blip r:embed="rId2"/>
          <a:stretch>
            <a:fillRect/>
          </a:stretch>
        </p:blipFill>
        <p:spPr>
          <a:xfrm>
            <a:off x="4953000" y="6096000"/>
            <a:ext cx="3696681" cy="353710"/>
          </a:xfrm>
          <a:prstGeom prst="rect">
            <a:avLst/>
          </a:prstGeom>
        </p:spPr>
      </p:pic>
      <p:sp>
        <p:nvSpPr>
          <p:cNvPr id="22" name="Pentagon 21"/>
          <p:cNvSpPr/>
          <p:nvPr userDrawn="1"/>
        </p:nvSpPr>
        <p:spPr bwMode="auto">
          <a:xfrm>
            <a:off x="8467" y="2743200"/>
            <a:ext cx="685800" cy="10668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3" name="Right Triangle 22"/>
          <p:cNvSpPr/>
          <p:nvPr userDrawn="1"/>
        </p:nvSpPr>
        <p:spPr bwMode="auto">
          <a:xfrm rot="10800000">
            <a:off x="8467" y="3810000"/>
            <a:ext cx="67733"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grpSp>
        <p:nvGrpSpPr>
          <p:cNvPr id="21" name="Group 25"/>
          <p:cNvGrpSpPr/>
          <p:nvPr userDrawn="1"/>
        </p:nvGrpSpPr>
        <p:grpSpPr>
          <a:xfrm>
            <a:off x="7569201" y="457200"/>
            <a:ext cx="1066800" cy="1066800"/>
            <a:chOff x="6096000" y="457200"/>
            <a:chExt cx="1066800" cy="1066800"/>
          </a:xfrm>
        </p:grpSpPr>
        <p:sp>
          <p:nvSpPr>
            <p:cNvPr id="24"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6" name="Picture 25" descr="LTS_WhiteTextFromRedBox.png"/>
            <p:cNvPicPr>
              <a:picLocks noChangeAspect="1"/>
            </p:cNvPicPr>
            <p:nvPr userDrawn="1"/>
          </p:nvPicPr>
          <p:blipFill>
            <a:blip r:embed="rId3"/>
            <a:stretch>
              <a:fillRect/>
            </a:stretch>
          </p:blipFill>
          <p:spPr>
            <a:xfrm>
              <a:off x="6260576" y="619125"/>
              <a:ext cx="775748" cy="752476"/>
            </a:xfrm>
            <a:prstGeom prst="rect">
              <a:avLst/>
            </a:prstGeom>
          </p:spPr>
        </p:pic>
      </p:grpSp>
      <p:sp>
        <p:nvSpPr>
          <p:cNvPr id="16" name="Rectangle 11"/>
          <p:cNvSpPr>
            <a:spLocks noChangeArrowheads="1"/>
          </p:cNvSpPr>
          <p:nvPr userDrawn="1"/>
        </p:nvSpPr>
        <p:spPr bwMode="auto">
          <a:xfrm>
            <a:off x="8382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1">
                    <a:lumMod val="75000"/>
                  </a:schemeClr>
                </a:solidFill>
                <a:ea typeface="Arial Unicode MS" charset="0"/>
                <a:cs typeface="Arial Unicode MS" charset="0"/>
              </a:rPr>
              <a:t>Rev</a:t>
            </a:r>
            <a:r>
              <a:rPr lang="en-US" sz="800" kern="0" spc="20" baseline="0" dirty="0" smtClean="0">
                <a:solidFill>
                  <a:schemeClr val="bg1">
                    <a:lumMod val="75000"/>
                  </a:schemeClr>
                </a:solidFill>
                <a:ea typeface="Arial Unicode MS" charset="0"/>
                <a:cs typeface="Arial Unicode MS" charset="0"/>
              </a:rPr>
              <a:t> </a:t>
            </a:r>
            <a:r>
              <a:rPr lang="en-US" sz="800" kern="0" spc="20" dirty="0" smtClean="0">
                <a:solidFill>
                  <a:schemeClr val="bg1">
                    <a:lumMod val="75000"/>
                  </a:schemeClr>
                </a:solidFill>
                <a:ea typeface="Arial Unicode MS" charset="0"/>
                <a:cs typeface="Arial Unicode MS" charset="0"/>
              </a:rPr>
              <a:t>5058-CO900E</a:t>
            </a:r>
            <a:endParaRPr lang="en-US" sz="800" kern="0" spc="20" dirty="0">
              <a:solidFill>
                <a:schemeClr val="bg1">
                  <a:lumMod val="75000"/>
                </a:schemeClr>
              </a:solidFill>
              <a:ea typeface="Arial Unicode MS" charset="0"/>
              <a:cs typeface="Arial Unicode MS" charset="0"/>
            </a:endParaRPr>
          </a:p>
        </p:txBody>
      </p:sp>
      <p:sp>
        <p:nvSpPr>
          <p:cNvPr id="19" name="Text Box 16"/>
          <p:cNvSpPr txBox="1">
            <a:spLocks noChangeArrowheads="1"/>
          </p:cNvSpPr>
          <p:nvPr userDrawn="1"/>
        </p:nvSpPr>
        <p:spPr bwMode="auto">
          <a:xfrm>
            <a:off x="1276092" y="5105400"/>
            <a:ext cx="2113284" cy="502702"/>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chemeClr val="bg2"/>
                </a:solidFill>
              </a:rPr>
              <a:t>PUBLIC</a:t>
            </a:r>
            <a:r>
              <a:rPr lang="en-US" sz="1400" b="1" cap="all" baseline="0" dirty="0" smtClean="0">
                <a:solidFill>
                  <a:schemeClr val="bg2"/>
                </a:solidFill>
              </a:rPr>
              <a:t> INFORMATION</a:t>
            </a:r>
            <a:r>
              <a:rPr lang="en-US" sz="1400" b="1" cap="all" dirty="0" smtClean="0">
                <a:solidFill>
                  <a:schemeClr val="bg2"/>
                </a:solidFill>
              </a:rPr>
              <a:t/>
            </a:r>
            <a:br>
              <a:rPr lang="en-US" sz="1400" b="1" cap="all" dirty="0" smtClean="0">
                <a:solidFill>
                  <a:schemeClr val="bg2"/>
                </a:solidFill>
              </a:rPr>
            </a:br>
            <a:endParaRPr lang="en-US" sz="1400" b="1" dirty="0">
              <a:solidFill>
                <a:schemeClr val="bg1">
                  <a:lumMod val="50000"/>
                </a:schemeClr>
              </a:solidFill>
            </a:endParaRPr>
          </a:p>
        </p:txBody>
      </p:sp>
      <p:pic>
        <p:nvPicPr>
          <p:cNvPr id="20" name="Picture 19" descr="CompanyConfidential.png"/>
          <p:cNvPicPr>
            <a:picLocks noChangeAspect="1"/>
          </p:cNvPicPr>
          <p:nvPr userDrawn="1"/>
        </p:nvPicPr>
        <p:blipFill>
          <a:blip r:embed="rId4"/>
          <a:stretch>
            <a:fillRect/>
          </a:stretch>
        </p:blipFill>
        <p:spPr>
          <a:xfrm>
            <a:off x="729062" y="5080609"/>
            <a:ext cx="673752" cy="412042"/>
          </a:xfrm>
          <a:prstGeom prst="rect">
            <a:avLst/>
          </a:prstGeom>
        </p:spPr>
      </p:pic>
    </p:spTree>
    <p:extLst>
      <p:ext uri="{BB962C8B-B14F-4D97-AF65-F5344CB8AC3E}">
        <p14:creationId xmlns:p14="http://schemas.microsoft.com/office/powerpoint/2010/main" val="183163210"/>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1" name="Right Triangle 10"/>
          <p:cNvSpPr/>
          <p:nvPr userDrawn="1"/>
        </p:nvSpPr>
        <p:spPr bwMode="auto">
          <a:xfrm>
            <a:off x="73910" y="6350767"/>
            <a:ext cx="557784" cy="393192"/>
          </a:xfrm>
          <a:prstGeom prst="rtTriangle">
            <a:avLst/>
          </a:prstGeom>
          <a:gradFill flip="none" rotWithShape="1">
            <a:gsLst>
              <a:gs pos="22000">
                <a:srgbClr val="66B84F"/>
              </a:gs>
              <a:gs pos="99000">
                <a:srgbClr val="1BA33C"/>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t">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en-US" sz="2400" b="1" i="0" kern="0" spc="20" dirty="0">
              <a:solidFill>
                <a:srgbClr val="FFFFFF"/>
              </a:solidFill>
              <a:latin typeface="Arial"/>
              <a:ea typeface="+mn-ea"/>
              <a:cs typeface="Arial"/>
            </a:endParaRPr>
          </a:p>
        </p:txBody>
      </p:sp>
      <p:pic>
        <p:nvPicPr>
          <p:cNvPr id="12" name="Picture 11" descr="Lock2-white.png"/>
          <p:cNvPicPr>
            <a:picLocks noChangeAspect="1"/>
          </p:cNvPicPr>
          <p:nvPr userDrawn="1"/>
        </p:nvPicPr>
        <p:blipFill>
          <a:blip r:embed="rId2"/>
          <a:stretch>
            <a:fillRect/>
          </a:stretch>
        </p:blipFill>
        <p:spPr>
          <a:xfrm>
            <a:off x="81516" y="6486236"/>
            <a:ext cx="217932" cy="225044"/>
          </a:xfrm>
          <a:prstGeom prst="rect">
            <a:avLst/>
          </a:prstGeom>
          <a:effectLst>
            <a:outerShdw blurRad="50800" dist="38100" dir="2700000">
              <a:srgbClr val="000000">
                <a:alpha val="43000"/>
              </a:srgbClr>
            </a:outerShdw>
          </a:effectLst>
        </p:spPr>
      </p:pic>
      <p:sp>
        <p:nvSpPr>
          <p:cNvPr id="5" name="Rectangle 6"/>
          <p:cNvSpPr>
            <a:spLocks noGrp="1" noChangeArrowheads="1"/>
          </p:cNvSpPr>
          <p:nvPr>
            <p:ph type="sldNum" sz="quarter" idx="10"/>
          </p:nvPr>
        </p:nvSpPr>
        <p:spPr/>
        <p:txBody>
          <a:bodyPr/>
          <a:lstStyle>
            <a:lvl1pPr>
              <a:defRPr/>
            </a:lvl1pPr>
          </a:lstStyle>
          <a:p>
            <a:pPr>
              <a:defRPr/>
            </a:pPr>
            <a:fld id="{4458D7BB-C5F0-C74A-897E-AD5E99CA2DB6}" type="slidenum">
              <a:rPr lang="en-US"/>
              <a:pPr>
                <a:defRPr/>
              </a:pPr>
              <a:t>‹#›</a:t>
            </a:fld>
            <a:endParaRPr lang="en-US" dirty="0"/>
          </a:p>
        </p:txBody>
      </p:sp>
      <p:sp>
        <p:nvSpPr>
          <p:cNvPr id="7" name="Content Placeholder 6"/>
          <p:cNvSpPr>
            <a:spLocks noGrp="1"/>
          </p:cNvSpPr>
          <p:nvPr>
            <p:ph sz="quarter" idx="11"/>
          </p:nvPr>
        </p:nvSpPr>
        <p:spPr>
          <a:xfrm>
            <a:off x="152400" y="1295400"/>
            <a:ext cx="8839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1"/>
          <p:cNvSpPr>
            <a:spLocks noGrp="1"/>
          </p:cNvSpPr>
          <p:nvPr>
            <p:ph type="title"/>
          </p:nvPr>
        </p:nvSpPr>
        <p:spPr>
          <a:xfrm>
            <a:off x="152400" y="245537"/>
            <a:ext cx="7086600" cy="491067"/>
          </a:xfrm>
        </p:spPr>
        <p:txBody>
          <a:bodyPr/>
          <a:lstStyle>
            <a:lvl1pPr>
              <a:defRPr/>
            </a:lvl1pPr>
          </a:lstStyle>
          <a:p>
            <a:endParaRPr lang="en-US" dirty="0"/>
          </a:p>
        </p:txBody>
      </p:sp>
      <p:sp>
        <p:nvSpPr>
          <p:cNvPr id="10" name="Text Placeholder 9"/>
          <p:cNvSpPr>
            <a:spLocks noGrp="1"/>
          </p:cNvSpPr>
          <p:nvPr>
            <p:ph type="body" sz="quarter" idx="12" hasCustomPrompt="1"/>
          </p:nvPr>
        </p:nvSpPr>
        <p:spPr>
          <a:xfrm>
            <a:off x="152400" y="677863"/>
            <a:ext cx="7086600" cy="388937"/>
          </a:xfrm>
        </p:spPr>
        <p:txBody>
          <a:bodyPr anchor="t">
            <a:noAutofit/>
          </a:bodyPr>
          <a:lstStyle>
            <a:lvl1pPr algn="l">
              <a:buNone/>
              <a:defRPr sz="2000">
                <a:solidFill>
                  <a:schemeClr val="bg1">
                    <a:lumMod val="85000"/>
                  </a:schemeClr>
                </a:solidFill>
              </a:defRPr>
            </a:lvl1pPr>
          </a:lstStyle>
          <a:p>
            <a:pPr lvl="0"/>
            <a:r>
              <a:rPr lang="en-US" dirty="0" smtClean="0"/>
              <a:t>Click to add Sub-Title</a:t>
            </a:r>
            <a:endParaRPr lang="en-US" dirty="0"/>
          </a:p>
        </p:txBody>
      </p:sp>
    </p:spTree>
  </p:cSld>
  <p:clrMapOvr>
    <a:masterClrMapping/>
  </p:clrMapOvr>
  <p:transition spd="med"/>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Right Triangle 6"/>
          <p:cNvSpPr/>
          <p:nvPr userDrawn="1"/>
        </p:nvSpPr>
        <p:spPr bwMode="auto">
          <a:xfrm>
            <a:off x="73910" y="6350767"/>
            <a:ext cx="557784" cy="393192"/>
          </a:xfrm>
          <a:prstGeom prst="rtTriangle">
            <a:avLst/>
          </a:prstGeom>
          <a:gradFill flip="none" rotWithShape="1">
            <a:gsLst>
              <a:gs pos="22000">
                <a:srgbClr val="66B84F"/>
              </a:gs>
              <a:gs pos="99000">
                <a:srgbClr val="1BA33C"/>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t">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en-US" sz="2400" b="1" i="0" kern="0" spc="20" dirty="0">
              <a:solidFill>
                <a:srgbClr val="FFFFFF"/>
              </a:solidFill>
              <a:latin typeface="Arial"/>
              <a:ea typeface="+mn-ea"/>
              <a:cs typeface="Arial"/>
            </a:endParaRPr>
          </a:p>
        </p:txBody>
      </p:sp>
      <p:pic>
        <p:nvPicPr>
          <p:cNvPr id="8" name="Picture 7" descr="Lock2-white.png"/>
          <p:cNvPicPr>
            <a:picLocks noChangeAspect="1"/>
          </p:cNvPicPr>
          <p:nvPr userDrawn="1"/>
        </p:nvPicPr>
        <p:blipFill>
          <a:blip r:embed="rId2"/>
          <a:stretch>
            <a:fillRect/>
          </a:stretch>
        </p:blipFill>
        <p:spPr>
          <a:xfrm>
            <a:off x="81516" y="6486236"/>
            <a:ext cx="217932" cy="225044"/>
          </a:xfrm>
          <a:prstGeom prst="rect">
            <a:avLst/>
          </a:prstGeom>
          <a:effectLst>
            <a:outerShdw blurRad="50800" dist="38100" dir="2700000">
              <a:srgbClr val="000000">
                <a:alpha val="43000"/>
              </a:srgbClr>
            </a:outerShdw>
          </a:effectLst>
        </p:spPr>
      </p:pic>
      <p:sp>
        <p:nvSpPr>
          <p:cNvPr id="4" name="Slide Number Placeholder 2"/>
          <p:cNvSpPr>
            <a:spLocks noGrp="1"/>
          </p:cNvSpPr>
          <p:nvPr>
            <p:ph type="sldNum" sz="quarter" idx="10"/>
          </p:nvPr>
        </p:nvSpPr>
        <p:spPr/>
        <p:txBody>
          <a:bodyPr/>
          <a:lstStyle>
            <a:lvl1pPr>
              <a:defRPr/>
            </a:lvl1pPr>
          </a:lstStyle>
          <a:p>
            <a:pPr>
              <a:defRPr/>
            </a:pPr>
            <a:fld id="{15D17A3C-3C90-2C4D-BD99-1B4D3754111E}" type="slidenum">
              <a:rPr lang="en-US"/>
              <a:pPr>
                <a:defRPr/>
              </a:pPr>
              <a:t>‹#›</a:t>
            </a:fld>
            <a:endParaRPr lang="en-US" dirty="0"/>
          </a:p>
        </p:txBody>
      </p:sp>
      <p:sp>
        <p:nvSpPr>
          <p:cNvPr id="6" name="Title 1"/>
          <p:cNvSpPr>
            <a:spLocks noGrp="1"/>
          </p:cNvSpPr>
          <p:nvPr>
            <p:ph type="title" hasCustomPrompt="1"/>
          </p:nvPr>
        </p:nvSpPr>
        <p:spPr>
          <a:xfrm>
            <a:off x="152400" y="239713"/>
            <a:ext cx="7086600" cy="762000"/>
          </a:xfrm>
        </p:spPr>
        <p:txBody>
          <a:bodyPr/>
          <a:lstStyle>
            <a:lvl1pPr>
              <a:defRPr/>
            </a:lvl1pPr>
          </a:lstStyle>
          <a:p>
            <a:r>
              <a:rPr lang="en-US" dirty="0" smtClean="0"/>
              <a:t>Click to Edit Master Title Style</a:t>
            </a:r>
            <a:endParaRPr lang="en-US" dirty="0"/>
          </a:p>
        </p:txBody>
      </p:sp>
      <p:sp>
        <p:nvSpPr>
          <p:cNvPr id="22" name="Rectangle 10"/>
          <p:cNvSpPr>
            <a:spLocks noGrp="1" noChangeArrowheads="1"/>
          </p:cNvSpPr>
          <p:nvPr>
            <p:ph idx="1"/>
          </p:nvPr>
        </p:nvSpPr>
        <p:spPr bwMode="auto">
          <a:xfrm>
            <a:off x="152400" y="1282700"/>
            <a:ext cx="8839200" cy="5346700"/>
          </a:xfrm>
          <a:prstGeom prst="rect">
            <a:avLst/>
          </a:prstGeom>
          <a:noFill/>
          <a:ln w="9525">
            <a:noFill/>
            <a:miter lim="800000"/>
            <a:headEnd/>
            <a:tailEnd/>
          </a:ln>
          <a:effectLst/>
        </p:spPr>
        <p:txBody>
          <a:bodyPr tIns="91440" bIns="91440" anchor="ctr"/>
          <a:lstStyle>
            <a:lvl1pPr algn="ctr">
              <a:lnSpc>
                <a:spcPct val="100000"/>
              </a:lnSpc>
              <a:spcBef>
                <a:spcPts val="0"/>
              </a:spcBef>
              <a:buNone/>
              <a:defRPr sz="2400">
                <a:solidFill>
                  <a:schemeClr val="bg1"/>
                </a:solidFill>
              </a:defRPr>
            </a:lvl1pPr>
          </a:lstStyle>
          <a:p>
            <a:pPr lvl="0"/>
            <a:r>
              <a:rPr lang="en-US" noProof="0" dirty="0" smtClean="0"/>
              <a:t>Click to edit Master text styles</a:t>
            </a:r>
            <a:endParaRPr lang="en-US" noProof="0" dirty="0"/>
          </a:p>
        </p:txBody>
      </p:sp>
    </p:spTree>
  </p:cSld>
  <p:clrMapOvr>
    <a:masterClrMapping/>
  </p:clrMapOvr>
  <p:transition spd="med"/>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0" name="Rectangle 30"/>
          <p:cNvSpPr>
            <a:spLocks noChangeArrowheads="1"/>
          </p:cNvSpPr>
          <p:nvPr userDrawn="1"/>
        </p:nvSpPr>
        <p:spPr bwMode="auto">
          <a:xfrm>
            <a:off x="76200" y="50800"/>
            <a:ext cx="8991600" cy="6691375"/>
          </a:xfrm>
          <a:prstGeom prst="rect">
            <a:avLst/>
          </a:prstGeom>
          <a:gradFill>
            <a:gsLst>
              <a:gs pos="0">
                <a:schemeClr val="tx1"/>
              </a:gs>
              <a:gs pos="100000">
                <a:schemeClr val="bg2"/>
              </a:gs>
            </a:gsLst>
          </a:gradFill>
          <a:ln>
            <a:headEnd/>
            <a:tailEnd/>
          </a:ln>
          <a:effectLst/>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6" name="Title 1"/>
          <p:cNvSpPr>
            <a:spLocks noGrp="1"/>
          </p:cNvSpPr>
          <p:nvPr>
            <p:ph type="title" hasCustomPrompt="1"/>
          </p:nvPr>
        </p:nvSpPr>
        <p:spPr>
          <a:xfrm>
            <a:off x="304800" y="4419600"/>
            <a:ext cx="8610600" cy="762000"/>
          </a:xfrm>
        </p:spPr>
        <p:txBody>
          <a:bodyPr/>
          <a:lstStyle>
            <a:lvl1pPr>
              <a:defRPr/>
            </a:lvl1pPr>
          </a:lstStyle>
          <a:p>
            <a:r>
              <a:rPr lang="en-US" dirty="0" smtClean="0"/>
              <a:t>Click to Edit Master Title Style</a:t>
            </a:r>
            <a:endParaRPr lang="en-US" dirty="0"/>
          </a:p>
        </p:txBody>
      </p:sp>
      <p:sp>
        <p:nvSpPr>
          <p:cNvPr id="7" name="Text Placeholder 2"/>
          <p:cNvSpPr>
            <a:spLocks noGrp="1"/>
          </p:cNvSpPr>
          <p:nvPr>
            <p:ph type="body" sz="half" idx="1" hasCustomPrompt="1"/>
          </p:nvPr>
        </p:nvSpPr>
        <p:spPr>
          <a:xfrm>
            <a:off x="304800" y="5181600"/>
            <a:ext cx="8610600" cy="1054100"/>
          </a:xfrm>
          <a:prstGeom prst="rect">
            <a:avLst/>
          </a:prstGeom>
        </p:spPr>
        <p:txBody>
          <a:bodyPr/>
          <a:lstStyle>
            <a:lvl1pPr>
              <a:buNone/>
              <a:defRPr>
                <a:solidFill>
                  <a:schemeClr val="accent1"/>
                </a:solidFill>
              </a:defRPr>
            </a:lvl1pPr>
            <a:lvl2pPr marL="804863" indent="-228600">
              <a:defRPr>
                <a:solidFill>
                  <a:srgbClr val="FFFFFF"/>
                </a:solidFill>
              </a:defRPr>
            </a:lvl2pPr>
            <a:lvl3pPr marL="1201738" indent="-228600">
              <a:defRPr>
                <a:solidFill>
                  <a:srgbClr val="FFFFFF"/>
                </a:solidFill>
              </a:defRPr>
            </a:lvl3pPr>
            <a:lvl4pPr>
              <a:defRPr>
                <a:solidFill>
                  <a:srgbClr val="FFFFFF"/>
                </a:solidFill>
              </a:defRPr>
            </a:lvl4pPr>
            <a:lvl5pPr>
              <a:buClr>
                <a:schemeClr val="bg1"/>
              </a:buClr>
              <a:defRPr>
                <a:solidFill>
                  <a:srgbClr val="FFFFFF"/>
                </a:solidFill>
              </a:defRPr>
            </a:lvl5pPr>
          </a:lstStyle>
          <a:p>
            <a:pPr lvl="0"/>
            <a:r>
              <a:rPr lang="en-US" dirty="0" smtClean="0"/>
              <a:t>Click to Edit Master Text Styles</a:t>
            </a:r>
          </a:p>
        </p:txBody>
      </p:sp>
      <p:sp>
        <p:nvSpPr>
          <p:cNvPr id="9" name="Right Triangle 8"/>
          <p:cNvSpPr/>
          <p:nvPr userDrawn="1"/>
        </p:nvSpPr>
        <p:spPr bwMode="auto">
          <a:xfrm>
            <a:off x="73910" y="6350767"/>
            <a:ext cx="557784" cy="393192"/>
          </a:xfrm>
          <a:prstGeom prst="rtTriangle">
            <a:avLst/>
          </a:prstGeom>
          <a:gradFill flip="none" rotWithShape="1">
            <a:gsLst>
              <a:gs pos="22000">
                <a:srgbClr val="66B84F"/>
              </a:gs>
              <a:gs pos="99000">
                <a:srgbClr val="1BA33C"/>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t">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en-US" sz="2400" b="1" i="0" kern="0" spc="20" dirty="0">
              <a:solidFill>
                <a:srgbClr val="FFFFFF"/>
              </a:solidFill>
              <a:latin typeface="Arial"/>
              <a:ea typeface="+mn-ea"/>
              <a:cs typeface="Arial"/>
            </a:endParaRPr>
          </a:p>
        </p:txBody>
      </p:sp>
      <p:pic>
        <p:nvPicPr>
          <p:cNvPr id="11" name="Picture 10" descr="Lock2-white.png"/>
          <p:cNvPicPr>
            <a:picLocks noChangeAspect="1"/>
          </p:cNvPicPr>
          <p:nvPr userDrawn="1"/>
        </p:nvPicPr>
        <p:blipFill>
          <a:blip r:embed="rId2"/>
          <a:stretch>
            <a:fillRect/>
          </a:stretch>
        </p:blipFill>
        <p:spPr>
          <a:xfrm>
            <a:off x="81516" y="6486236"/>
            <a:ext cx="217932" cy="225044"/>
          </a:xfrm>
          <a:prstGeom prst="rect">
            <a:avLst/>
          </a:prstGeom>
          <a:effectLst>
            <a:outerShdw blurRad="50800" dist="38100" dir="2700000">
              <a:srgbClr val="000000">
                <a:alpha val="43000"/>
              </a:srgbClr>
            </a:outerShdw>
          </a:effectLst>
        </p:spPr>
      </p:pic>
    </p:spTree>
  </p:cSld>
  <p:clrMapOvr>
    <a:masterClrMapping/>
  </p:clrMapOvr>
  <p:transition spd="med"/>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hoto">
    <p:spTree>
      <p:nvGrpSpPr>
        <p:cNvPr id="1" name=""/>
        <p:cNvGrpSpPr/>
        <p:nvPr/>
      </p:nvGrpSpPr>
      <p:grpSpPr>
        <a:xfrm>
          <a:off x="0" y="0"/>
          <a:ext cx="0" cy="0"/>
          <a:chOff x="0" y="0"/>
          <a:chExt cx="0" cy="0"/>
        </a:xfrm>
      </p:grpSpPr>
      <p:sp>
        <p:nvSpPr>
          <p:cNvPr id="7" name="Rectangle 30"/>
          <p:cNvSpPr>
            <a:spLocks noChangeArrowheads="1"/>
          </p:cNvSpPr>
          <p:nvPr userDrawn="1"/>
        </p:nvSpPr>
        <p:spPr bwMode="auto">
          <a:xfrm>
            <a:off x="76200" y="50800"/>
            <a:ext cx="8991600" cy="6691375"/>
          </a:xfrm>
          <a:prstGeom prst="rect">
            <a:avLst/>
          </a:prstGeom>
          <a:gradFill>
            <a:gsLst>
              <a:gs pos="0">
                <a:schemeClr val="tx1"/>
              </a:gs>
              <a:gs pos="100000">
                <a:schemeClr val="bg2"/>
              </a:gs>
            </a:gsLst>
          </a:gradFill>
          <a:ln>
            <a:headEnd/>
            <a:tailEnd/>
          </a:ln>
          <a:effectLst/>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4" name="Picture Placeholder 9"/>
          <p:cNvSpPr>
            <a:spLocks noGrp="1"/>
          </p:cNvSpPr>
          <p:nvPr>
            <p:ph type="pic" sz="quarter" idx="10"/>
          </p:nvPr>
        </p:nvSpPr>
        <p:spPr>
          <a:xfrm>
            <a:off x="71967" y="50800"/>
            <a:ext cx="9000066" cy="6692899"/>
          </a:xfrm>
        </p:spPr>
        <p:txBody>
          <a:bodyPr/>
          <a:lstStyle>
            <a:lvl1pPr>
              <a:buNone/>
              <a:defRPr/>
            </a:lvl1pPr>
          </a:lstStyle>
          <a:p>
            <a:endParaRPr lang="en-US" dirty="0"/>
          </a:p>
        </p:txBody>
      </p:sp>
    </p:spTree>
  </p:cSld>
  <p:clrMapOvr>
    <a:masterClrMapping/>
  </p:clrMapOvr>
  <p:transition spd="med"/>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hoto with Title">
    <p:spTree>
      <p:nvGrpSpPr>
        <p:cNvPr id="1" name=""/>
        <p:cNvGrpSpPr/>
        <p:nvPr/>
      </p:nvGrpSpPr>
      <p:grpSpPr>
        <a:xfrm>
          <a:off x="0" y="0"/>
          <a:ext cx="0" cy="0"/>
          <a:chOff x="0" y="0"/>
          <a:chExt cx="0" cy="0"/>
        </a:xfrm>
      </p:grpSpPr>
      <p:sp>
        <p:nvSpPr>
          <p:cNvPr id="7" name="Rectangle 30"/>
          <p:cNvSpPr>
            <a:spLocks noChangeArrowheads="1"/>
          </p:cNvSpPr>
          <p:nvPr userDrawn="1"/>
        </p:nvSpPr>
        <p:spPr bwMode="auto">
          <a:xfrm>
            <a:off x="76200" y="50800"/>
            <a:ext cx="8991600" cy="6691375"/>
          </a:xfrm>
          <a:prstGeom prst="rect">
            <a:avLst/>
          </a:prstGeom>
          <a:gradFill>
            <a:gsLst>
              <a:gs pos="0">
                <a:schemeClr val="tx1"/>
              </a:gs>
              <a:gs pos="100000">
                <a:schemeClr val="bg2"/>
              </a:gs>
            </a:gsLst>
          </a:gradFill>
          <a:ln>
            <a:headEnd/>
            <a:tailEnd/>
          </a:ln>
          <a:effectLst/>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0" name="Picture Placeholder 9"/>
          <p:cNvSpPr>
            <a:spLocks noGrp="1"/>
          </p:cNvSpPr>
          <p:nvPr>
            <p:ph type="pic" sz="quarter" idx="10"/>
          </p:nvPr>
        </p:nvSpPr>
        <p:spPr>
          <a:xfrm>
            <a:off x="71967" y="50800"/>
            <a:ext cx="9000066" cy="6692899"/>
          </a:xfrm>
        </p:spPr>
        <p:txBody>
          <a:bodyPr/>
          <a:lstStyle>
            <a:lvl1pPr>
              <a:buNone/>
              <a:defRPr/>
            </a:lvl1pPr>
          </a:lstStyle>
          <a:p>
            <a:endParaRPr lang="en-US" dirty="0"/>
          </a:p>
        </p:txBody>
      </p:sp>
      <p:sp>
        <p:nvSpPr>
          <p:cNvPr id="4" name="Title 1"/>
          <p:cNvSpPr>
            <a:spLocks noGrp="1"/>
          </p:cNvSpPr>
          <p:nvPr>
            <p:ph type="title" hasCustomPrompt="1"/>
          </p:nvPr>
        </p:nvSpPr>
        <p:spPr>
          <a:xfrm>
            <a:off x="342900" y="5768975"/>
            <a:ext cx="8610600" cy="762000"/>
          </a:xfrm>
        </p:spPr>
        <p:txBody>
          <a:bodyPr/>
          <a:lstStyle>
            <a:lvl1pPr>
              <a:defRPr>
                <a:solidFill>
                  <a:srgbClr val="FFFFFF"/>
                </a:solidFill>
              </a:defRPr>
            </a:lvl1pPr>
          </a:lstStyle>
          <a:p>
            <a:r>
              <a:rPr lang="en-US" dirty="0" smtClean="0"/>
              <a:t>Click to Add Title</a:t>
            </a:r>
            <a:endParaRPr lang="en-US" dirty="0"/>
          </a:p>
        </p:txBody>
      </p:sp>
    </p:spTree>
  </p:cSld>
  <p:clrMapOvr>
    <a:masterClrMapping/>
  </p:clrMapOvr>
  <p:transition spd="med"/>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hoto with Title adn Sub-Title">
    <p:spTree>
      <p:nvGrpSpPr>
        <p:cNvPr id="1" name=""/>
        <p:cNvGrpSpPr/>
        <p:nvPr/>
      </p:nvGrpSpPr>
      <p:grpSpPr>
        <a:xfrm>
          <a:off x="0" y="0"/>
          <a:ext cx="0" cy="0"/>
          <a:chOff x="0" y="0"/>
          <a:chExt cx="0" cy="0"/>
        </a:xfrm>
      </p:grpSpPr>
      <p:sp>
        <p:nvSpPr>
          <p:cNvPr id="7" name="Rectangle 30"/>
          <p:cNvSpPr>
            <a:spLocks noChangeArrowheads="1"/>
          </p:cNvSpPr>
          <p:nvPr userDrawn="1"/>
        </p:nvSpPr>
        <p:spPr bwMode="auto">
          <a:xfrm>
            <a:off x="76200" y="50800"/>
            <a:ext cx="8991600" cy="6691375"/>
          </a:xfrm>
          <a:prstGeom prst="rect">
            <a:avLst/>
          </a:prstGeom>
          <a:gradFill>
            <a:gsLst>
              <a:gs pos="0">
                <a:schemeClr val="tx1"/>
              </a:gs>
              <a:gs pos="100000">
                <a:schemeClr val="bg2"/>
              </a:gs>
            </a:gsLst>
          </a:gradFill>
          <a:ln>
            <a:headEnd/>
            <a:tailEnd/>
          </a:ln>
          <a:effectLst/>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0" name="Picture Placeholder 9"/>
          <p:cNvSpPr>
            <a:spLocks noGrp="1"/>
          </p:cNvSpPr>
          <p:nvPr>
            <p:ph type="pic" sz="quarter" idx="10"/>
          </p:nvPr>
        </p:nvSpPr>
        <p:spPr>
          <a:xfrm>
            <a:off x="71967" y="50800"/>
            <a:ext cx="9000066" cy="6692899"/>
          </a:xfrm>
        </p:spPr>
        <p:txBody>
          <a:bodyPr/>
          <a:lstStyle>
            <a:lvl1pPr>
              <a:buNone/>
              <a:defRPr/>
            </a:lvl1pPr>
          </a:lstStyle>
          <a:p>
            <a:endParaRPr lang="en-US" dirty="0"/>
          </a:p>
        </p:txBody>
      </p:sp>
      <p:sp>
        <p:nvSpPr>
          <p:cNvPr id="4" name="Title 1"/>
          <p:cNvSpPr>
            <a:spLocks noGrp="1"/>
          </p:cNvSpPr>
          <p:nvPr>
            <p:ph type="title" hasCustomPrompt="1"/>
          </p:nvPr>
        </p:nvSpPr>
        <p:spPr>
          <a:xfrm>
            <a:off x="342900" y="5222875"/>
            <a:ext cx="8610600" cy="762000"/>
          </a:xfrm>
        </p:spPr>
        <p:txBody>
          <a:bodyPr/>
          <a:lstStyle>
            <a:lvl1pPr>
              <a:defRPr>
                <a:solidFill>
                  <a:srgbClr val="FFFFFF"/>
                </a:solidFill>
              </a:defRPr>
            </a:lvl1pPr>
          </a:lstStyle>
          <a:p>
            <a:r>
              <a:rPr lang="en-US" dirty="0" smtClean="0"/>
              <a:t>Click to Add Title</a:t>
            </a:r>
            <a:endParaRPr lang="en-US" dirty="0"/>
          </a:p>
        </p:txBody>
      </p:sp>
      <p:sp>
        <p:nvSpPr>
          <p:cNvPr id="5" name="Text Placeholder 2"/>
          <p:cNvSpPr>
            <a:spLocks noGrp="1"/>
          </p:cNvSpPr>
          <p:nvPr>
            <p:ph type="body" sz="half" idx="11" hasCustomPrompt="1"/>
          </p:nvPr>
        </p:nvSpPr>
        <p:spPr>
          <a:xfrm>
            <a:off x="342900" y="5984875"/>
            <a:ext cx="8610600" cy="593725"/>
          </a:xfrm>
          <a:prstGeom prst="rect">
            <a:avLst/>
          </a:prstGeom>
        </p:spPr>
        <p:txBody>
          <a:bodyPr/>
          <a:lstStyle>
            <a:lvl1pPr>
              <a:buNone/>
              <a:defRPr baseline="0">
                <a:solidFill>
                  <a:schemeClr val="accent1"/>
                </a:solidFill>
              </a:defRPr>
            </a:lvl1pPr>
            <a:lvl2pPr marL="804863" indent="-228600">
              <a:defRPr>
                <a:solidFill>
                  <a:srgbClr val="FFFFFF"/>
                </a:solidFill>
              </a:defRPr>
            </a:lvl2pPr>
            <a:lvl3pPr marL="1201738" indent="-228600">
              <a:defRPr>
                <a:solidFill>
                  <a:srgbClr val="FFFFFF"/>
                </a:solidFill>
              </a:defRPr>
            </a:lvl3pPr>
            <a:lvl4pPr>
              <a:defRPr>
                <a:solidFill>
                  <a:srgbClr val="FFFFFF"/>
                </a:solidFill>
              </a:defRPr>
            </a:lvl4pPr>
            <a:lvl5pPr>
              <a:buClr>
                <a:schemeClr val="bg1"/>
              </a:buClr>
              <a:defRPr>
                <a:solidFill>
                  <a:srgbClr val="FFFFFF"/>
                </a:solidFill>
              </a:defRPr>
            </a:lvl5pPr>
          </a:lstStyle>
          <a:p>
            <a:pPr lvl="0"/>
            <a:r>
              <a:rPr lang="en-US" dirty="0" smtClean="0"/>
              <a:t>Click to Add Sub Title</a:t>
            </a:r>
          </a:p>
        </p:txBody>
      </p:sp>
    </p:spTree>
  </p:cSld>
  <p:clrMapOvr>
    <a:masterClrMapping/>
  </p:clrMapOvr>
  <p:transition spd="med"/>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11" name="Right Triangle 10"/>
          <p:cNvSpPr/>
          <p:nvPr userDrawn="1"/>
        </p:nvSpPr>
        <p:spPr bwMode="auto">
          <a:xfrm>
            <a:off x="73910" y="6350767"/>
            <a:ext cx="557784" cy="393192"/>
          </a:xfrm>
          <a:prstGeom prst="rtTriangle">
            <a:avLst/>
          </a:prstGeom>
          <a:gradFill flip="none" rotWithShape="1">
            <a:gsLst>
              <a:gs pos="22000">
                <a:srgbClr val="66B84F"/>
              </a:gs>
              <a:gs pos="99000">
                <a:srgbClr val="1BA33C"/>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t">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en-US" sz="2400" b="1" i="0" kern="0" spc="20" dirty="0">
              <a:solidFill>
                <a:srgbClr val="FFFFFF"/>
              </a:solidFill>
              <a:latin typeface="Arial"/>
              <a:ea typeface="+mn-ea"/>
              <a:cs typeface="Arial"/>
            </a:endParaRPr>
          </a:p>
        </p:txBody>
      </p:sp>
      <p:pic>
        <p:nvPicPr>
          <p:cNvPr id="12" name="Picture 11" descr="Lock2-white.png"/>
          <p:cNvPicPr>
            <a:picLocks noChangeAspect="1"/>
          </p:cNvPicPr>
          <p:nvPr userDrawn="1"/>
        </p:nvPicPr>
        <p:blipFill>
          <a:blip r:embed="rId2"/>
          <a:stretch>
            <a:fillRect/>
          </a:stretch>
        </p:blipFill>
        <p:spPr>
          <a:xfrm>
            <a:off x="81516" y="6486236"/>
            <a:ext cx="217932" cy="225044"/>
          </a:xfrm>
          <a:prstGeom prst="rect">
            <a:avLst/>
          </a:prstGeom>
          <a:effectLst>
            <a:outerShdw blurRad="50800" dist="38100" dir="2700000">
              <a:srgbClr val="000000">
                <a:alpha val="43000"/>
              </a:srgbClr>
            </a:outerShdw>
          </a:effectLst>
        </p:spPr>
      </p:pic>
      <p:sp>
        <p:nvSpPr>
          <p:cNvPr id="3" name="Text Placeholder 2"/>
          <p:cNvSpPr>
            <a:spLocks noGrp="1"/>
          </p:cNvSpPr>
          <p:nvPr>
            <p:ph type="body" sz="half" idx="1"/>
          </p:nvPr>
        </p:nvSpPr>
        <p:spPr>
          <a:xfrm>
            <a:off x="152400" y="1295400"/>
            <a:ext cx="4343400" cy="5334000"/>
          </a:xfrm>
          <a:prstGeom prst="rect">
            <a:avLst/>
          </a:prstGeom>
        </p:spPr>
        <p:txBody>
          <a:bodyPr/>
          <a:lstStyle>
            <a:lvl1pPr>
              <a:defRPr>
                <a:solidFill>
                  <a:srgbClr val="FFFFFF"/>
                </a:solidFill>
              </a:defRPr>
            </a:lvl1pPr>
            <a:lvl2pPr marL="804863" indent="-228600">
              <a:defRPr>
                <a:solidFill>
                  <a:srgbClr val="FFFFFF"/>
                </a:solidFill>
              </a:defRPr>
            </a:lvl2pPr>
            <a:lvl3pPr marL="1257300" indent="-228600">
              <a:defRPr>
                <a:solidFill>
                  <a:srgbClr val="FFFFFF"/>
                </a:solidFill>
              </a:defRPr>
            </a:lvl3pPr>
            <a:lvl4pPr>
              <a:defRPr>
                <a:solidFill>
                  <a:srgbClr val="FFFFFF"/>
                </a:solidFill>
              </a:defRPr>
            </a:lvl4pPr>
            <a:lvl5pPr>
              <a:buClr>
                <a:schemeClr val="bg1"/>
              </a:buClr>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quarter" idx="2"/>
          </p:nvPr>
        </p:nvSpPr>
        <p:spPr>
          <a:xfrm>
            <a:off x="4648200" y="1295400"/>
            <a:ext cx="4343400" cy="2438400"/>
          </a:xfrm>
          <a:prstGeom prst="rect">
            <a:avLst/>
          </a:prstGeom>
        </p:spPr>
        <p:txBody>
          <a:bodyPr/>
          <a:lstStyle>
            <a:lvl1pPr>
              <a:defRPr>
                <a:solidFill>
                  <a:srgbClr val="FFFFFF"/>
                </a:solidFill>
              </a:defRPr>
            </a:lvl1pPr>
            <a:lvl2pPr marL="804863" indent="-228600">
              <a:defRPr>
                <a:solidFill>
                  <a:srgbClr val="FFFFFF"/>
                </a:solidFill>
              </a:defRPr>
            </a:lvl2pPr>
            <a:lvl3pPr marL="1206500" indent="-228600">
              <a:defRPr>
                <a:solidFill>
                  <a:srgbClr val="FFFFFF"/>
                </a:solidFill>
              </a:defRPr>
            </a:lvl3pPr>
            <a:lvl4pPr>
              <a:defRPr>
                <a:solidFill>
                  <a:srgbClr val="FFFFFF"/>
                </a:solidFill>
              </a:defRPr>
            </a:lvl4pPr>
            <a:lvl5pPr>
              <a:buClr>
                <a:schemeClr val="bg1"/>
              </a:buClr>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4"/>
          <p:cNvSpPr>
            <a:spLocks noGrp="1"/>
          </p:cNvSpPr>
          <p:nvPr>
            <p:ph sz="quarter" idx="3"/>
          </p:nvPr>
        </p:nvSpPr>
        <p:spPr>
          <a:xfrm>
            <a:off x="4648200" y="3886200"/>
            <a:ext cx="4343400" cy="2743200"/>
          </a:xfrm>
          <a:prstGeom prst="rect">
            <a:avLst/>
          </a:prstGeom>
        </p:spPr>
        <p:txBody>
          <a:bodyPr/>
          <a:lstStyle>
            <a:lvl1pPr>
              <a:defRPr>
                <a:solidFill>
                  <a:srgbClr val="FFFFFF"/>
                </a:solidFill>
              </a:defRPr>
            </a:lvl1pPr>
            <a:lvl2pPr marL="804863" indent="-233363">
              <a:defRPr>
                <a:solidFill>
                  <a:srgbClr val="FFFFFF"/>
                </a:solidFill>
              </a:defRPr>
            </a:lvl2pPr>
            <a:lvl3pPr marL="1262063" indent="-228600">
              <a:defRPr>
                <a:solidFill>
                  <a:srgbClr val="FFFFFF"/>
                </a:solidFill>
              </a:defRPr>
            </a:lvl3pPr>
            <a:lvl4pPr>
              <a:defRPr>
                <a:solidFill>
                  <a:srgbClr val="FFFFFF"/>
                </a:solidFill>
              </a:defRPr>
            </a:lvl4pPr>
            <a:lvl5pPr>
              <a:buClr>
                <a:schemeClr val="bg1"/>
              </a:buClr>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Rectangle 69"/>
          <p:cNvSpPr>
            <a:spLocks noGrp="1" noChangeArrowheads="1"/>
          </p:cNvSpPr>
          <p:nvPr>
            <p:ph type="sldNum" sz="quarter" idx="10"/>
          </p:nvPr>
        </p:nvSpPr>
        <p:spPr/>
        <p:txBody>
          <a:bodyPr/>
          <a:lstStyle>
            <a:lvl1pPr>
              <a:defRPr/>
            </a:lvl1pPr>
          </a:lstStyle>
          <a:p>
            <a:pPr>
              <a:defRPr/>
            </a:pPr>
            <a:fld id="{5680BFF2-922B-9A4B-9A83-6BA2F7F304E5}" type="slidenum">
              <a:rPr lang="en-US"/>
              <a:pPr>
                <a:defRPr/>
              </a:pPr>
              <a:t>‹#›</a:t>
            </a:fld>
            <a:endParaRPr lang="en-US" dirty="0"/>
          </a:p>
        </p:txBody>
      </p:sp>
      <p:sp>
        <p:nvSpPr>
          <p:cNvPr id="9" name="Title 1"/>
          <p:cNvSpPr>
            <a:spLocks noGrp="1"/>
          </p:cNvSpPr>
          <p:nvPr>
            <p:ph type="title" hasCustomPrompt="1"/>
          </p:nvPr>
        </p:nvSpPr>
        <p:spPr>
          <a:xfrm>
            <a:off x="152400" y="239713"/>
            <a:ext cx="7086600" cy="762000"/>
          </a:xfrm>
        </p:spPr>
        <p:txBody>
          <a:bodyPr/>
          <a:lstStyle>
            <a:lvl1pPr>
              <a:defRPr/>
            </a:lvl1pPr>
          </a:lstStyle>
          <a:p>
            <a:r>
              <a:rPr lang="en-US" dirty="0" smtClean="0"/>
              <a:t>Click to Edit Master Title Style</a:t>
            </a:r>
            <a:endParaRPr lang="en-US" dirty="0"/>
          </a:p>
        </p:txBody>
      </p:sp>
    </p:spTree>
  </p:cSld>
  <p:clrMapOvr>
    <a:masterClrMapping/>
  </p:clrMapOvr>
  <p:transition spd="med"/>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Ending Slide">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7" name="Rectangle 16"/>
          <p:cNvSpPr/>
          <p:nvPr userDrawn="1"/>
        </p:nvSpPr>
        <p:spPr bwMode="auto">
          <a:xfrm>
            <a:off x="76200" y="2819400"/>
            <a:ext cx="8763000" cy="9144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28004" name="Rectangle 4"/>
          <p:cNvSpPr>
            <a:spLocks noGrp="1" noChangeArrowheads="1"/>
          </p:cNvSpPr>
          <p:nvPr>
            <p:ph type="ctrTitle" hasCustomPrompt="1"/>
          </p:nvPr>
        </p:nvSpPr>
        <p:spPr>
          <a:xfrm>
            <a:off x="330200" y="3008741"/>
            <a:ext cx="8356600" cy="489878"/>
          </a:xfrm>
        </p:spPr>
        <p:txBody>
          <a:bodyPr wrap="square" anchor="ctr">
            <a:spAutoFit/>
          </a:bodyPr>
          <a:lstStyle>
            <a:lvl1pPr>
              <a:defRPr sz="3000" b="0">
                <a:solidFill>
                  <a:srgbClr val="BB1E33"/>
                </a:solidFill>
              </a:defRPr>
            </a:lvl1pPr>
          </a:lstStyle>
          <a:p>
            <a:r>
              <a:rPr lang="en-US" dirty="0" smtClean="0"/>
              <a:t>Click Here for Title</a:t>
            </a:r>
            <a:endParaRPr lang="en-US" dirty="0"/>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sp>
        <p:nvSpPr>
          <p:cNvPr id="20" name="Pentagon 19"/>
          <p:cNvSpPr/>
          <p:nvPr userDrawn="1"/>
        </p:nvSpPr>
        <p:spPr bwMode="auto">
          <a:xfrm>
            <a:off x="8468" y="5503334"/>
            <a:ext cx="372532" cy="394219"/>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3" name="Right Triangle 22"/>
          <p:cNvSpPr/>
          <p:nvPr userDrawn="1"/>
        </p:nvSpPr>
        <p:spPr bwMode="auto">
          <a:xfrm rot="10800000">
            <a:off x="-678" y="5896513"/>
            <a:ext cx="73152"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4" name="Text Box 16"/>
          <p:cNvSpPr txBox="1">
            <a:spLocks noChangeArrowheads="1"/>
          </p:cNvSpPr>
          <p:nvPr userDrawn="1"/>
        </p:nvSpPr>
        <p:spPr bwMode="auto">
          <a:xfrm>
            <a:off x="338462" y="6280150"/>
            <a:ext cx="1538270" cy="207749"/>
          </a:xfrm>
          <a:prstGeom prst="rect">
            <a:avLst/>
          </a:prstGeom>
          <a:noFill/>
          <a:ln w="9525">
            <a:noFill/>
            <a:miter lim="800000"/>
            <a:headEnd/>
            <a:tailEnd/>
          </a:ln>
        </p:spPr>
        <p:txBody>
          <a:bodyPr wrap="none" anchor="b">
            <a:prstTxWarp prst="textNoShape">
              <a:avLst/>
            </a:prstTxWarp>
            <a:spAutoFit/>
          </a:bodyPr>
          <a:lstStyle/>
          <a:p>
            <a:r>
              <a:rPr lang="en-US" sz="900" b="1" i="0" dirty="0" smtClean="0">
                <a:solidFill>
                  <a:srgbClr val="808084"/>
                </a:solidFill>
                <a:latin typeface="+mn-lt"/>
                <a:cs typeface="Arial"/>
              </a:rPr>
              <a:t>www.rockwellautomation.com</a:t>
            </a:r>
            <a:endParaRPr lang="en-US" sz="1000" b="1" i="0" dirty="0">
              <a:solidFill>
                <a:srgbClr val="808084"/>
              </a:solidFill>
              <a:latin typeface="+mn-lt"/>
              <a:cs typeface="Arial"/>
            </a:endParaRPr>
          </a:p>
        </p:txBody>
      </p:sp>
      <p:sp>
        <p:nvSpPr>
          <p:cNvPr id="25" name="Text Box 16"/>
          <p:cNvSpPr txBox="1">
            <a:spLocks noChangeArrowheads="1"/>
          </p:cNvSpPr>
          <p:nvPr userDrawn="1"/>
        </p:nvSpPr>
        <p:spPr bwMode="auto">
          <a:xfrm>
            <a:off x="332112" y="5879581"/>
            <a:ext cx="2155871" cy="318549"/>
          </a:xfrm>
          <a:prstGeom prst="rect">
            <a:avLst/>
          </a:prstGeom>
          <a:noFill/>
          <a:ln w="9525">
            <a:noFill/>
            <a:miter lim="800000"/>
            <a:headEnd/>
            <a:tailEnd/>
          </a:ln>
        </p:spPr>
        <p:txBody>
          <a:bodyPr wrap="none" anchor="t">
            <a:prstTxWarp prst="textNoShape">
              <a:avLst/>
            </a:prstTxWarp>
            <a:spAutoFit/>
          </a:bodyPr>
          <a:lstStyle/>
          <a:p>
            <a:r>
              <a:rPr lang="en-US" sz="900" b="0" i="0" dirty="0" smtClean="0">
                <a:solidFill>
                  <a:srgbClr val="808084"/>
                </a:solidFill>
                <a:latin typeface="+mn-lt"/>
                <a:cs typeface="Arial"/>
              </a:rPr>
              <a:t>Follow ROKAutomation on Facebook &amp; Twitter.</a:t>
            </a:r>
          </a:p>
          <a:p>
            <a:r>
              <a:rPr lang="en-US" sz="900" b="0" i="0" dirty="0" smtClean="0">
                <a:solidFill>
                  <a:srgbClr val="808084"/>
                </a:solidFill>
                <a:latin typeface="+mn-lt"/>
                <a:cs typeface="Arial"/>
              </a:rPr>
              <a:t>Connect with us</a:t>
            </a:r>
            <a:r>
              <a:rPr lang="en-US" sz="900" b="0" i="0" baseline="0" dirty="0" smtClean="0">
                <a:solidFill>
                  <a:srgbClr val="808084"/>
                </a:solidFill>
                <a:latin typeface="+mn-lt"/>
                <a:cs typeface="Arial"/>
              </a:rPr>
              <a:t> on LinkedIn.</a:t>
            </a:r>
            <a:endParaRPr lang="en-US" sz="900" b="0" i="0" dirty="0">
              <a:solidFill>
                <a:srgbClr val="808084"/>
              </a:solidFill>
              <a:latin typeface="+mn-lt"/>
              <a:cs typeface="Arial"/>
            </a:endParaRPr>
          </a:p>
        </p:txBody>
      </p:sp>
      <p:pic>
        <p:nvPicPr>
          <p:cNvPr id="28" name="Picture 27" descr="facebook.png"/>
          <p:cNvPicPr>
            <a:picLocks noChangeAspect="1"/>
          </p:cNvPicPr>
          <p:nvPr userDrawn="1"/>
        </p:nvPicPr>
        <p:blipFill>
          <a:blip r:embed="rId3"/>
          <a:stretch>
            <a:fillRect/>
          </a:stretch>
        </p:blipFill>
        <p:spPr>
          <a:xfrm>
            <a:off x="433712" y="5549381"/>
            <a:ext cx="264160" cy="264160"/>
          </a:xfrm>
          <a:prstGeom prst="rect">
            <a:avLst/>
          </a:prstGeom>
        </p:spPr>
      </p:pic>
      <p:pic>
        <p:nvPicPr>
          <p:cNvPr id="29" name="Picture 28" descr="linkedin.png"/>
          <p:cNvPicPr>
            <a:picLocks noChangeAspect="1"/>
          </p:cNvPicPr>
          <p:nvPr userDrawn="1"/>
        </p:nvPicPr>
        <p:blipFill>
          <a:blip r:embed="rId4"/>
          <a:stretch>
            <a:fillRect/>
          </a:stretch>
        </p:blipFill>
        <p:spPr>
          <a:xfrm>
            <a:off x="1092200" y="5549381"/>
            <a:ext cx="264160" cy="264160"/>
          </a:xfrm>
          <a:prstGeom prst="rect">
            <a:avLst/>
          </a:prstGeom>
        </p:spPr>
      </p:pic>
      <p:sp>
        <p:nvSpPr>
          <p:cNvPr id="1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sp>
        <p:nvSpPr>
          <p:cNvPr id="21" name="Rectangle 11"/>
          <p:cNvSpPr>
            <a:spLocks noChangeArrowheads="1"/>
          </p:cNvSpPr>
          <p:nvPr userDrawn="1"/>
        </p:nvSpPr>
        <p:spPr bwMode="auto">
          <a:xfrm>
            <a:off x="3810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grpSp>
        <p:nvGrpSpPr>
          <p:cNvPr id="26" name="Group 24"/>
          <p:cNvGrpSpPr/>
          <p:nvPr userDrawn="1"/>
        </p:nvGrpSpPr>
        <p:grpSpPr>
          <a:xfrm>
            <a:off x="7569201" y="457200"/>
            <a:ext cx="1066800" cy="1066800"/>
            <a:chOff x="6096000" y="457200"/>
            <a:chExt cx="1066800" cy="1066800"/>
          </a:xfrm>
        </p:grpSpPr>
        <p:sp>
          <p:nvSpPr>
            <p:cNvPr id="27"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35" name="Picture 34" descr="LTS_WhiteTextFromRedBox.png"/>
            <p:cNvPicPr>
              <a:picLocks noChangeAspect="1"/>
            </p:cNvPicPr>
            <p:nvPr userDrawn="1"/>
          </p:nvPicPr>
          <p:blipFill>
            <a:blip r:embed="rId5"/>
            <a:stretch>
              <a:fillRect/>
            </a:stretch>
          </p:blipFill>
          <p:spPr>
            <a:xfrm>
              <a:off x="6260576" y="619125"/>
              <a:ext cx="775748" cy="752476"/>
            </a:xfrm>
            <a:prstGeom prst="rect">
              <a:avLst/>
            </a:prstGeom>
          </p:spPr>
        </p:pic>
      </p:grpSp>
      <p:grpSp>
        <p:nvGrpSpPr>
          <p:cNvPr id="36" name="Group 35"/>
          <p:cNvGrpSpPr/>
          <p:nvPr userDrawn="1"/>
        </p:nvGrpSpPr>
        <p:grpSpPr>
          <a:xfrm>
            <a:off x="769799" y="5549701"/>
            <a:ext cx="264160" cy="264160"/>
            <a:chOff x="769799" y="5549701"/>
            <a:chExt cx="264160" cy="264160"/>
          </a:xfrm>
        </p:grpSpPr>
        <p:pic>
          <p:nvPicPr>
            <p:cNvPr id="37" name="Picture 36" descr="linkedin.png"/>
            <p:cNvPicPr>
              <a:picLocks noChangeAspect="1"/>
            </p:cNvPicPr>
            <p:nvPr userDrawn="1"/>
          </p:nvPicPr>
          <p:blipFill>
            <a:blip r:embed="rId4"/>
            <a:stretch>
              <a:fillRect/>
            </a:stretch>
          </p:blipFill>
          <p:spPr>
            <a:xfrm>
              <a:off x="769799" y="5549701"/>
              <a:ext cx="264160" cy="264160"/>
            </a:xfrm>
            <a:prstGeom prst="rect">
              <a:avLst/>
            </a:prstGeom>
          </p:spPr>
        </p:pic>
        <p:pic>
          <p:nvPicPr>
            <p:cNvPr id="38" name="Picture 3"/>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a:stretch/>
          </p:blipFill>
          <p:spPr bwMode="auto">
            <a:xfrm>
              <a:off x="786468" y="5560582"/>
              <a:ext cx="230823" cy="24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0" name="Text Box 16"/>
          <p:cNvSpPr txBox="1">
            <a:spLocks noChangeArrowheads="1"/>
          </p:cNvSpPr>
          <p:nvPr userDrawn="1"/>
        </p:nvSpPr>
        <p:spPr bwMode="auto">
          <a:xfrm>
            <a:off x="810736" y="4771328"/>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31" name="Picture 30" descr="CompanyConfidential.png"/>
          <p:cNvPicPr>
            <a:picLocks noChangeAspect="1"/>
          </p:cNvPicPr>
          <p:nvPr userDrawn="1"/>
        </p:nvPicPr>
        <p:blipFill>
          <a:blip r:embed="rId7"/>
          <a:stretch>
            <a:fillRect/>
          </a:stretch>
        </p:blipFill>
        <p:spPr>
          <a:xfrm>
            <a:off x="241382" y="4764024"/>
            <a:ext cx="673752" cy="412042"/>
          </a:xfrm>
          <a:prstGeom prst="rect">
            <a:avLst/>
          </a:prstGeom>
        </p:spPr>
      </p:pic>
    </p:spTree>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Ending Slide photo ">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7" name="Rectangle 16"/>
          <p:cNvSpPr/>
          <p:nvPr userDrawn="1"/>
        </p:nvSpPr>
        <p:spPr bwMode="auto">
          <a:xfrm>
            <a:off x="76200" y="2819400"/>
            <a:ext cx="5410200" cy="9144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sp>
        <p:nvSpPr>
          <p:cNvPr id="20" name="Pentagon 19"/>
          <p:cNvSpPr/>
          <p:nvPr userDrawn="1"/>
        </p:nvSpPr>
        <p:spPr bwMode="auto">
          <a:xfrm>
            <a:off x="8468" y="5503334"/>
            <a:ext cx="372532" cy="394219"/>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3" name="Right Triangle 22"/>
          <p:cNvSpPr/>
          <p:nvPr userDrawn="1"/>
        </p:nvSpPr>
        <p:spPr bwMode="auto">
          <a:xfrm rot="10800000">
            <a:off x="-678" y="5896513"/>
            <a:ext cx="73152"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4" name="Text Box 16"/>
          <p:cNvSpPr txBox="1">
            <a:spLocks noChangeArrowheads="1"/>
          </p:cNvSpPr>
          <p:nvPr userDrawn="1"/>
        </p:nvSpPr>
        <p:spPr bwMode="auto">
          <a:xfrm>
            <a:off x="338462" y="6280150"/>
            <a:ext cx="1538270" cy="207749"/>
          </a:xfrm>
          <a:prstGeom prst="rect">
            <a:avLst/>
          </a:prstGeom>
          <a:noFill/>
          <a:ln w="9525">
            <a:noFill/>
            <a:miter lim="800000"/>
            <a:headEnd/>
            <a:tailEnd/>
          </a:ln>
        </p:spPr>
        <p:txBody>
          <a:bodyPr wrap="none" anchor="b">
            <a:prstTxWarp prst="textNoShape">
              <a:avLst/>
            </a:prstTxWarp>
            <a:spAutoFit/>
          </a:bodyPr>
          <a:lstStyle/>
          <a:p>
            <a:r>
              <a:rPr lang="en-US" sz="900" b="1" i="0" dirty="0" smtClean="0">
                <a:solidFill>
                  <a:srgbClr val="808084"/>
                </a:solidFill>
                <a:latin typeface="+mn-lt"/>
                <a:cs typeface="Arial"/>
              </a:rPr>
              <a:t>www.rockwellautomation.com</a:t>
            </a:r>
            <a:endParaRPr lang="en-US" sz="1000" b="1" i="0" dirty="0">
              <a:solidFill>
                <a:srgbClr val="808084"/>
              </a:solidFill>
              <a:latin typeface="+mn-lt"/>
              <a:cs typeface="Arial"/>
            </a:endParaRPr>
          </a:p>
        </p:txBody>
      </p:sp>
      <p:sp>
        <p:nvSpPr>
          <p:cNvPr id="25" name="Text Box 16"/>
          <p:cNvSpPr txBox="1">
            <a:spLocks noChangeArrowheads="1"/>
          </p:cNvSpPr>
          <p:nvPr userDrawn="1"/>
        </p:nvSpPr>
        <p:spPr bwMode="auto">
          <a:xfrm>
            <a:off x="332112" y="5879581"/>
            <a:ext cx="2155871" cy="318549"/>
          </a:xfrm>
          <a:prstGeom prst="rect">
            <a:avLst/>
          </a:prstGeom>
          <a:noFill/>
          <a:ln w="9525">
            <a:noFill/>
            <a:miter lim="800000"/>
            <a:headEnd/>
            <a:tailEnd/>
          </a:ln>
        </p:spPr>
        <p:txBody>
          <a:bodyPr wrap="none" anchor="t">
            <a:prstTxWarp prst="textNoShape">
              <a:avLst/>
            </a:prstTxWarp>
            <a:spAutoFit/>
          </a:bodyPr>
          <a:lstStyle/>
          <a:p>
            <a:r>
              <a:rPr lang="en-US" sz="900" b="0" i="0" dirty="0" smtClean="0">
                <a:solidFill>
                  <a:srgbClr val="808084"/>
                </a:solidFill>
                <a:latin typeface="+mn-lt"/>
                <a:cs typeface="Arial"/>
              </a:rPr>
              <a:t>Follow ROKAutomation on Facebook &amp; Twitter.</a:t>
            </a:r>
          </a:p>
          <a:p>
            <a:r>
              <a:rPr lang="en-US" sz="900" b="0" i="0" dirty="0" smtClean="0">
                <a:solidFill>
                  <a:srgbClr val="808084"/>
                </a:solidFill>
                <a:latin typeface="+mn-lt"/>
                <a:cs typeface="Arial"/>
              </a:rPr>
              <a:t>Connect with us</a:t>
            </a:r>
            <a:r>
              <a:rPr lang="en-US" sz="900" b="0" i="0" baseline="0" dirty="0" smtClean="0">
                <a:solidFill>
                  <a:srgbClr val="808084"/>
                </a:solidFill>
                <a:latin typeface="+mn-lt"/>
                <a:cs typeface="Arial"/>
              </a:rPr>
              <a:t> on LinkedIn.</a:t>
            </a:r>
            <a:endParaRPr lang="en-US" sz="900" b="0" i="0" dirty="0">
              <a:solidFill>
                <a:srgbClr val="808084"/>
              </a:solidFill>
              <a:latin typeface="+mn-lt"/>
              <a:cs typeface="Arial"/>
            </a:endParaRPr>
          </a:p>
        </p:txBody>
      </p:sp>
      <p:pic>
        <p:nvPicPr>
          <p:cNvPr id="28" name="Picture 27" descr="facebook.png"/>
          <p:cNvPicPr>
            <a:picLocks noChangeAspect="1"/>
          </p:cNvPicPr>
          <p:nvPr userDrawn="1"/>
        </p:nvPicPr>
        <p:blipFill>
          <a:blip r:embed="rId3"/>
          <a:stretch>
            <a:fillRect/>
          </a:stretch>
        </p:blipFill>
        <p:spPr>
          <a:xfrm>
            <a:off x="433712" y="5549381"/>
            <a:ext cx="264160" cy="264160"/>
          </a:xfrm>
          <a:prstGeom prst="rect">
            <a:avLst/>
          </a:prstGeom>
        </p:spPr>
      </p:pic>
      <p:pic>
        <p:nvPicPr>
          <p:cNvPr id="29" name="Picture 28" descr="linkedin.png"/>
          <p:cNvPicPr>
            <a:picLocks noChangeAspect="1"/>
          </p:cNvPicPr>
          <p:nvPr userDrawn="1"/>
        </p:nvPicPr>
        <p:blipFill>
          <a:blip r:embed="rId4"/>
          <a:stretch>
            <a:fillRect/>
          </a:stretch>
        </p:blipFill>
        <p:spPr>
          <a:xfrm>
            <a:off x="1092200" y="5549381"/>
            <a:ext cx="264160" cy="264160"/>
          </a:xfrm>
          <a:prstGeom prst="rect">
            <a:avLst/>
          </a:prstGeom>
        </p:spPr>
      </p:pic>
      <p:sp>
        <p:nvSpPr>
          <p:cNvPr id="1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sp>
        <p:nvSpPr>
          <p:cNvPr id="128004" name="Rectangle 4"/>
          <p:cNvSpPr>
            <a:spLocks noGrp="1" noChangeArrowheads="1"/>
          </p:cNvSpPr>
          <p:nvPr>
            <p:ph type="ctrTitle" hasCustomPrompt="1"/>
          </p:nvPr>
        </p:nvSpPr>
        <p:spPr>
          <a:xfrm>
            <a:off x="330200" y="3008741"/>
            <a:ext cx="4127500" cy="489878"/>
          </a:xfrm>
        </p:spPr>
        <p:txBody>
          <a:bodyPr wrap="square" anchor="ctr">
            <a:spAutoFit/>
          </a:bodyPr>
          <a:lstStyle>
            <a:lvl1pPr>
              <a:defRPr sz="3000" b="0">
                <a:solidFill>
                  <a:srgbClr val="BB1E33"/>
                </a:solidFill>
              </a:defRPr>
            </a:lvl1pPr>
          </a:lstStyle>
          <a:p>
            <a:r>
              <a:rPr lang="en-US" dirty="0" smtClean="0"/>
              <a:t>Click Here for Title</a:t>
            </a:r>
            <a:endParaRPr lang="en-US" dirty="0"/>
          </a:p>
        </p:txBody>
      </p:sp>
      <p:grpSp>
        <p:nvGrpSpPr>
          <p:cNvPr id="26" name="Group 24"/>
          <p:cNvGrpSpPr/>
          <p:nvPr userDrawn="1"/>
        </p:nvGrpSpPr>
        <p:grpSpPr>
          <a:xfrm>
            <a:off x="7569201" y="457200"/>
            <a:ext cx="1066800" cy="1066800"/>
            <a:chOff x="6096000" y="457200"/>
            <a:chExt cx="1066800" cy="1066800"/>
          </a:xfrm>
        </p:grpSpPr>
        <p:sp>
          <p:nvSpPr>
            <p:cNvPr id="27"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35" name="Picture 34" descr="LTS_WhiteTextFromRedBox.png"/>
            <p:cNvPicPr>
              <a:picLocks noChangeAspect="1"/>
            </p:cNvPicPr>
            <p:nvPr userDrawn="1"/>
          </p:nvPicPr>
          <p:blipFill>
            <a:blip r:embed="rId5"/>
            <a:stretch>
              <a:fillRect/>
            </a:stretch>
          </p:blipFill>
          <p:spPr>
            <a:xfrm>
              <a:off x="6260576" y="619125"/>
              <a:ext cx="775748" cy="752476"/>
            </a:xfrm>
            <a:prstGeom prst="rect">
              <a:avLst/>
            </a:prstGeom>
          </p:spPr>
        </p:pic>
      </p:grpSp>
      <p:grpSp>
        <p:nvGrpSpPr>
          <p:cNvPr id="36" name="Group 35"/>
          <p:cNvGrpSpPr/>
          <p:nvPr userDrawn="1"/>
        </p:nvGrpSpPr>
        <p:grpSpPr>
          <a:xfrm>
            <a:off x="769799" y="5549701"/>
            <a:ext cx="264160" cy="264160"/>
            <a:chOff x="769799" y="5549701"/>
            <a:chExt cx="264160" cy="264160"/>
          </a:xfrm>
        </p:grpSpPr>
        <p:pic>
          <p:nvPicPr>
            <p:cNvPr id="37" name="Picture 36" descr="linkedin.png"/>
            <p:cNvPicPr>
              <a:picLocks noChangeAspect="1"/>
            </p:cNvPicPr>
            <p:nvPr userDrawn="1"/>
          </p:nvPicPr>
          <p:blipFill>
            <a:blip r:embed="rId4"/>
            <a:stretch>
              <a:fillRect/>
            </a:stretch>
          </p:blipFill>
          <p:spPr>
            <a:xfrm>
              <a:off x="769799" y="5549701"/>
              <a:ext cx="264160" cy="264160"/>
            </a:xfrm>
            <a:prstGeom prst="rect">
              <a:avLst/>
            </a:prstGeom>
          </p:spPr>
        </p:pic>
        <p:pic>
          <p:nvPicPr>
            <p:cNvPr id="38" name="Picture 3"/>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a:stretch/>
          </p:blipFill>
          <p:spPr bwMode="auto">
            <a:xfrm>
              <a:off x="786468" y="5560582"/>
              <a:ext cx="230823" cy="24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1" name="Rectangle 11"/>
          <p:cNvSpPr>
            <a:spLocks noChangeArrowheads="1"/>
          </p:cNvSpPr>
          <p:nvPr userDrawn="1"/>
        </p:nvSpPr>
        <p:spPr bwMode="auto">
          <a:xfrm>
            <a:off x="3810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sp>
        <p:nvSpPr>
          <p:cNvPr id="30" name="Text Box 16"/>
          <p:cNvSpPr txBox="1">
            <a:spLocks noChangeArrowheads="1"/>
          </p:cNvSpPr>
          <p:nvPr userDrawn="1"/>
        </p:nvSpPr>
        <p:spPr bwMode="auto">
          <a:xfrm>
            <a:off x="810736" y="4771328"/>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34" name="Picture 33" descr="CompanyConfidential.png"/>
          <p:cNvPicPr>
            <a:picLocks noChangeAspect="1"/>
          </p:cNvPicPr>
          <p:nvPr userDrawn="1"/>
        </p:nvPicPr>
        <p:blipFill>
          <a:blip r:embed="rId7"/>
          <a:stretch>
            <a:fillRect/>
          </a:stretch>
        </p:blipFill>
        <p:spPr>
          <a:xfrm>
            <a:off x="241382" y="4764024"/>
            <a:ext cx="673752" cy="412042"/>
          </a:xfrm>
          <a:prstGeom prst="rect">
            <a:avLst/>
          </a:prstGeom>
        </p:spPr>
      </p:pic>
    </p:spTree>
    <p:extLst>
      <p:ext uri="{BB962C8B-B14F-4D97-AF65-F5344CB8AC3E}">
        <p14:creationId xmlns:p14="http://schemas.microsoft.com/office/powerpoint/2010/main" val="4113946664"/>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Ending Slide 2 line photo">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sp>
        <p:nvSpPr>
          <p:cNvPr id="20" name="Pentagon 19"/>
          <p:cNvSpPr/>
          <p:nvPr userDrawn="1"/>
        </p:nvSpPr>
        <p:spPr bwMode="auto">
          <a:xfrm>
            <a:off x="8468" y="5503334"/>
            <a:ext cx="372532" cy="394219"/>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3" name="Right Triangle 22"/>
          <p:cNvSpPr/>
          <p:nvPr userDrawn="1"/>
        </p:nvSpPr>
        <p:spPr bwMode="auto">
          <a:xfrm rot="10800000">
            <a:off x="-678" y="5896513"/>
            <a:ext cx="73152"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4" name="Text Box 16"/>
          <p:cNvSpPr txBox="1">
            <a:spLocks noChangeArrowheads="1"/>
          </p:cNvSpPr>
          <p:nvPr userDrawn="1"/>
        </p:nvSpPr>
        <p:spPr bwMode="auto">
          <a:xfrm>
            <a:off x="338462" y="6280150"/>
            <a:ext cx="1538270" cy="207749"/>
          </a:xfrm>
          <a:prstGeom prst="rect">
            <a:avLst/>
          </a:prstGeom>
          <a:noFill/>
          <a:ln w="9525">
            <a:noFill/>
            <a:miter lim="800000"/>
            <a:headEnd/>
            <a:tailEnd/>
          </a:ln>
        </p:spPr>
        <p:txBody>
          <a:bodyPr wrap="none" anchor="b">
            <a:prstTxWarp prst="textNoShape">
              <a:avLst/>
            </a:prstTxWarp>
            <a:spAutoFit/>
          </a:bodyPr>
          <a:lstStyle/>
          <a:p>
            <a:r>
              <a:rPr lang="en-US" sz="900" b="1" i="0" dirty="0" smtClean="0">
                <a:solidFill>
                  <a:srgbClr val="808084"/>
                </a:solidFill>
                <a:latin typeface="+mn-lt"/>
                <a:cs typeface="Arial"/>
              </a:rPr>
              <a:t>www.rockwellautomation.com</a:t>
            </a:r>
            <a:endParaRPr lang="en-US" sz="1000" b="1" i="0" dirty="0">
              <a:solidFill>
                <a:srgbClr val="808084"/>
              </a:solidFill>
              <a:latin typeface="+mn-lt"/>
              <a:cs typeface="Arial"/>
            </a:endParaRPr>
          </a:p>
        </p:txBody>
      </p:sp>
      <p:sp>
        <p:nvSpPr>
          <p:cNvPr id="25" name="Text Box 16"/>
          <p:cNvSpPr txBox="1">
            <a:spLocks noChangeArrowheads="1"/>
          </p:cNvSpPr>
          <p:nvPr userDrawn="1"/>
        </p:nvSpPr>
        <p:spPr bwMode="auto">
          <a:xfrm>
            <a:off x="332112" y="5879581"/>
            <a:ext cx="2155871" cy="318549"/>
          </a:xfrm>
          <a:prstGeom prst="rect">
            <a:avLst/>
          </a:prstGeom>
          <a:noFill/>
          <a:ln w="9525">
            <a:noFill/>
            <a:miter lim="800000"/>
            <a:headEnd/>
            <a:tailEnd/>
          </a:ln>
        </p:spPr>
        <p:txBody>
          <a:bodyPr wrap="none" anchor="t">
            <a:prstTxWarp prst="textNoShape">
              <a:avLst/>
            </a:prstTxWarp>
            <a:spAutoFit/>
          </a:bodyPr>
          <a:lstStyle/>
          <a:p>
            <a:r>
              <a:rPr lang="en-US" sz="900" b="0" i="0" dirty="0" smtClean="0">
                <a:solidFill>
                  <a:srgbClr val="808084"/>
                </a:solidFill>
                <a:latin typeface="+mn-lt"/>
                <a:cs typeface="Arial"/>
              </a:rPr>
              <a:t>Follow ROKAutomation on Facebook &amp; Twitter.</a:t>
            </a:r>
          </a:p>
          <a:p>
            <a:r>
              <a:rPr lang="en-US" sz="900" b="0" i="0" dirty="0" smtClean="0">
                <a:solidFill>
                  <a:srgbClr val="808084"/>
                </a:solidFill>
                <a:latin typeface="+mn-lt"/>
                <a:cs typeface="Arial"/>
              </a:rPr>
              <a:t>Connect with us</a:t>
            </a:r>
            <a:r>
              <a:rPr lang="en-US" sz="900" b="0" i="0" baseline="0" dirty="0" smtClean="0">
                <a:solidFill>
                  <a:srgbClr val="808084"/>
                </a:solidFill>
                <a:latin typeface="+mn-lt"/>
                <a:cs typeface="Arial"/>
              </a:rPr>
              <a:t> on LinkedIn.</a:t>
            </a:r>
            <a:endParaRPr lang="en-US" sz="900" b="0" i="0" dirty="0">
              <a:solidFill>
                <a:srgbClr val="808084"/>
              </a:solidFill>
              <a:latin typeface="+mn-lt"/>
              <a:cs typeface="Arial"/>
            </a:endParaRPr>
          </a:p>
        </p:txBody>
      </p:sp>
      <p:pic>
        <p:nvPicPr>
          <p:cNvPr id="28" name="Picture 27" descr="facebook.png"/>
          <p:cNvPicPr>
            <a:picLocks noChangeAspect="1"/>
          </p:cNvPicPr>
          <p:nvPr userDrawn="1"/>
        </p:nvPicPr>
        <p:blipFill>
          <a:blip r:embed="rId3"/>
          <a:stretch>
            <a:fillRect/>
          </a:stretch>
        </p:blipFill>
        <p:spPr>
          <a:xfrm>
            <a:off x="433712" y="5549381"/>
            <a:ext cx="264160" cy="264160"/>
          </a:xfrm>
          <a:prstGeom prst="rect">
            <a:avLst/>
          </a:prstGeom>
        </p:spPr>
      </p:pic>
      <p:pic>
        <p:nvPicPr>
          <p:cNvPr id="29" name="Picture 28" descr="linkedin.png"/>
          <p:cNvPicPr>
            <a:picLocks noChangeAspect="1"/>
          </p:cNvPicPr>
          <p:nvPr userDrawn="1"/>
        </p:nvPicPr>
        <p:blipFill>
          <a:blip r:embed="rId4"/>
          <a:stretch>
            <a:fillRect/>
          </a:stretch>
        </p:blipFill>
        <p:spPr>
          <a:xfrm>
            <a:off x="1092200" y="5549381"/>
            <a:ext cx="264160" cy="264160"/>
          </a:xfrm>
          <a:prstGeom prst="rect">
            <a:avLst/>
          </a:prstGeom>
        </p:spPr>
      </p:pic>
      <p:sp>
        <p:nvSpPr>
          <p:cNvPr id="1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sp>
        <p:nvSpPr>
          <p:cNvPr id="18" name="Rectangle 17"/>
          <p:cNvSpPr/>
          <p:nvPr userDrawn="1"/>
        </p:nvSpPr>
        <p:spPr bwMode="auto">
          <a:xfrm>
            <a:off x="76200" y="2362200"/>
            <a:ext cx="8509660" cy="13716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1" name="Rectangle 4"/>
          <p:cNvSpPr>
            <a:spLocks noGrp="1" noChangeArrowheads="1"/>
          </p:cNvSpPr>
          <p:nvPr>
            <p:ph type="ctrTitle" hasCustomPrompt="1"/>
          </p:nvPr>
        </p:nvSpPr>
        <p:spPr>
          <a:xfrm>
            <a:off x="364063" y="2743200"/>
            <a:ext cx="4055537" cy="489878"/>
          </a:xfrm>
        </p:spPr>
        <p:txBody>
          <a:bodyPr wrap="square">
            <a:spAutoFit/>
          </a:bodyPr>
          <a:lstStyle>
            <a:lvl1pPr>
              <a:defRPr sz="3000" b="0">
                <a:solidFill>
                  <a:srgbClr val="BB1E33"/>
                </a:solidFill>
              </a:defRPr>
            </a:lvl1pPr>
          </a:lstStyle>
          <a:p>
            <a:r>
              <a:rPr lang="en-US" dirty="0" smtClean="0"/>
              <a:t>Click to Add Title</a:t>
            </a:r>
            <a:endParaRPr lang="en-US" dirty="0"/>
          </a:p>
        </p:txBody>
      </p:sp>
      <p:sp>
        <p:nvSpPr>
          <p:cNvPr id="31" name="Rectangle 5"/>
          <p:cNvSpPr>
            <a:spLocks noGrp="1" noChangeArrowheads="1"/>
          </p:cNvSpPr>
          <p:nvPr>
            <p:ph type="subTitle" idx="1" hasCustomPrompt="1"/>
          </p:nvPr>
        </p:nvSpPr>
        <p:spPr>
          <a:xfrm>
            <a:off x="364063" y="3144471"/>
            <a:ext cx="4055537" cy="400110"/>
          </a:xfrm>
          <a:prstGeom prst="rect">
            <a:avLst/>
          </a:prstGeom>
        </p:spPr>
        <p:txBody>
          <a:bodyPr wrap="square">
            <a:spAutoFit/>
          </a:bodyPr>
          <a:lstStyle>
            <a:lvl1pPr marL="0" indent="0">
              <a:lnSpc>
                <a:spcPct val="100000"/>
              </a:lnSpc>
              <a:buFont typeface="Webdings" charset="2"/>
              <a:buNone/>
              <a:defRPr sz="2000">
                <a:solidFill>
                  <a:srgbClr val="474747"/>
                </a:solidFill>
              </a:defRPr>
            </a:lvl1pPr>
          </a:lstStyle>
          <a:p>
            <a:r>
              <a:rPr lang="en-US" dirty="0"/>
              <a:t>Click </a:t>
            </a:r>
            <a:r>
              <a:rPr lang="en-US" dirty="0" smtClean="0"/>
              <a:t>Here </a:t>
            </a:r>
            <a:r>
              <a:rPr lang="en-US" dirty="0"/>
              <a:t>for </a:t>
            </a:r>
            <a:r>
              <a:rPr lang="en-US" dirty="0" smtClean="0"/>
              <a:t>Sub-title</a:t>
            </a:r>
            <a:endParaRPr lang="en-US" dirty="0"/>
          </a:p>
        </p:txBody>
      </p:sp>
      <p:grpSp>
        <p:nvGrpSpPr>
          <p:cNvPr id="26" name="Group 24"/>
          <p:cNvGrpSpPr/>
          <p:nvPr userDrawn="1"/>
        </p:nvGrpSpPr>
        <p:grpSpPr>
          <a:xfrm>
            <a:off x="7569201" y="457200"/>
            <a:ext cx="1066800" cy="1066800"/>
            <a:chOff x="6096000" y="457200"/>
            <a:chExt cx="1066800" cy="1066800"/>
          </a:xfrm>
        </p:grpSpPr>
        <p:sp>
          <p:nvSpPr>
            <p:cNvPr id="27"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38" name="Picture 37" descr="LTS_WhiteTextFromRedBox.png"/>
            <p:cNvPicPr>
              <a:picLocks noChangeAspect="1"/>
            </p:cNvPicPr>
            <p:nvPr userDrawn="1"/>
          </p:nvPicPr>
          <p:blipFill>
            <a:blip r:embed="rId5"/>
            <a:stretch>
              <a:fillRect/>
            </a:stretch>
          </p:blipFill>
          <p:spPr>
            <a:xfrm>
              <a:off x="6260576" y="619125"/>
              <a:ext cx="775748" cy="752476"/>
            </a:xfrm>
            <a:prstGeom prst="rect">
              <a:avLst/>
            </a:prstGeom>
          </p:spPr>
        </p:pic>
      </p:grpSp>
      <p:grpSp>
        <p:nvGrpSpPr>
          <p:cNvPr id="39" name="Group 38"/>
          <p:cNvGrpSpPr/>
          <p:nvPr userDrawn="1"/>
        </p:nvGrpSpPr>
        <p:grpSpPr>
          <a:xfrm>
            <a:off x="769799" y="5549701"/>
            <a:ext cx="264160" cy="264160"/>
            <a:chOff x="769799" y="5549701"/>
            <a:chExt cx="264160" cy="264160"/>
          </a:xfrm>
        </p:grpSpPr>
        <p:pic>
          <p:nvPicPr>
            <p:cNvPr id="40" name="Picture 39" descr="linkedin.png"/>
            <p:cNvPicPr>
              <a:picLocks noChangeAspect="1"/>
            </p:cNvPicPr>
            <p:nvPr userDrawn="1"/>
          </p:nvPicPr>
          <p:blipFill>
            <a:blip r:embed="rId4"/>
            <a:stretch>
              <a:fillRect/>
            </a:stretch>
          </p:blipFill>
          <p:spPr>
            <a:xfrm>
              <a:off x="769799" y="5549701"/>
              <a:ext cx="264160" cy="264160"/>
            </a:xfrm>
            <a:prstGeom prst="rect">
              <a:avLst/>
            </a:prstGeom>
          </p:spPr>
        </p:pic>
        <p:pic>
          <p:nvPicPr>
            <p:cNvPr id="41" name="Picture 3"/>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a:stretch/>
          </p:blipFill>
          <p:spPr bwMode="auto">
            <a:xfrm>
              <a:off x="786468" y="5560582"/>
              <a:ext cx="230823" cy="24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2" name="Rectangle 11"/>
          <p:cNvSpPr>
            <a:spLocks noChangeArrowheads="1"/>
          </p:cNvSpPr>
          <p:nvPr userDrawn="1"/>
        </p:nvSpPr>
        <p:spPr bwMode="auto">
          <a:xfrm>
            <a:off x="3810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sp>
        <p:nvSpPr>
          <p:cNvPr id="30" name="Text Box 16"/>
          <p:cNvSpPr txBox="1">
            <a:spLocks noChangeArrowheads="1"/>
          </p:cNvSpPr>
          <p:nvPr userDrawn="1"/>
        </p:nvSpPr>
        <p:spPr bwMode="auto">
          <a:xfrm>
            <a:off x="810736" y="4771328"/>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33" name="Picture 32" descr="CompanyConfidential.png"/>
          <p:cNvPicPr>
            <a:picLocks noChangeAspect="1"/>
          </p:cNvPicPr>
          <p:nvPr userDrawn="1"/>
        </p:nvPicPr>
        <p:blipFill>
          <a:blip r:embed="rId7"/>
          <a:stretch>
            <a:fillRect/>
          </a:stretch>
        </p:blipFill>
        <p:spPr>
          <a:xfrm>
            <a:off x="241382" y="4764024"/>
            <a:ext cx="673752" cy="412042"/>
          </a:xfrm>
          <a:prstGeom prst="rect">
            <a:avLst/>
          </a:prstGeom>
        </p:spPr>
      </p:pic>
    </p:spTree>
    <p:extLst>
      <p:ext uri="{BB962C8B-B14F-4D97-AF65-F5344CB8AC3E}">
        <p14:creationId xmlns:p14="http://schemas.microsoft.com/office/powerpoint/2010/main" val="1694276712"/>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 Line Title Slide with Photo">
    <p:bg>
      <p:bgPr>
        <a:solidFill>
          <a:schemeClr val="bg2"/>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a:gsLst>
              <a:gs pos="94000">
                <a:srgbClr val="FEFEFE"/>
              </a:gs>
              <a:gs pos="6000">
                <a:srgbClr val="F4F4F4"/>
              </a:gs>
              <a:gs pos="0">
                <a:schemeClr val="bg1">
                  <a:lumMod val="85000"/>
                </a:schemeClr>
              </a:gs>
              <a:gs pos="100000">
                <a:schemeClr val="bg1">
                  <a:lumMod val="85000"/>
                </a:schemeClr>
              </a:gs>
            </a:gsLst>
            <a:lin ang="16200000" scaled="0"/>
          </a:gradFill>
          <a:ln>
            <a:headEnd/>
            <a:tailEnd/>
          </a:ln>
        </p:spPr>
        <p:style>
          <a:lnRef idx="0">
            <a:schemeClr val="accent5"/>
          </a:lnRef>
          <a:fillRef idx="3">
            <a:schemeClr val="accent5"/>
          </a:fillRef>
          <a:effectRef idx="3">
            <a:schemeClr val="accent5"/>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25" name="Rectangle 24"/>
          <p:cNvSpPr/>
          <p:nvPr userDrawn="1"/>
        </p:nvSpPr>
        <p:spPr bwMode="auto">
          <a:xfrm>
            <a:off x="228600" y="2362200"/>
            <a:ext cx="4267200" cy="1371600"/>
          </a:xfrm>
          <a:prstGeom prst="rect">
            <a:avLst/>
          </a:prstGeom>
          <a:gradFill flip="none" rotWithShape="1">
            <a:gsLst>
              <a:gs pos="0">
                <a:schemeClr val="bg1">
                  <a:lumMod val="85000"/>
                </a:schemeClr>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w="4445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67733" y="6671735"/>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kern="0" spc="20" dirty="0">
                <a:solidFill>
                  <a:srgbClr val="FFFFFF"/>
                </a:solidFill>
                <a:ea typeface="Arial Unicode MS" charset="0"/>
                <a:cs typeface="Arial Unicode MS" charset="0"/>
              </a:rPr>
              <a:t>Copyright © </a:t>
            </a:r>
            <a:r>
              <a:rPr lang="en-US" sz="800" kern="0" spc="20" dirty="0" smtClean="0">
                <a:solidFill>
                  <a:schemeClr val="bg1"/>
                </a:solidFill>
                <a:ea typeface="Arial Unicode MS" charset="0"/>
                <a:cs typeface="Arial Unicode MS" charset="0"/>
              </a:rPr>
              <a:t>2014</a:t>
            </a:r>
            <a:r>
              <a:rPr lang="en-US" sz="800" kern="0" spc="20" dirty="0" smtClean="0">
                <a:solidFill>
                  <a:srgbClr val="FFFFFF"/>
                </a:solidFill>
                <a:ea typeface="Arial Unicode MS" charset="0"/>
                <a:cs typeface="Arial Unicode MS" charset="0"/>
              </a:rPr>
              <a:t> Rockwell </a:t>
            </a:r>
            <a:r>
              <a:rPr lang="en-US" sz="800" kern="0" spc="20" dirty="0">
                <a:solidFill>
                  <a:srgbClr val="FFFFFF"/>
                </a:solidFill>
                <a:ea typeface="Arial Unicode MS" charset="0"/>
                <a:cs typeface="Arial Unicode MS" charset="0"/>
              </a:rPr>
              <a:t>Automation, Inc. All </a:t>
            </a:r>
            <a:r>
              <a:rPr lang="en-US" sz="800" kern="0" spc="20" dirty="0" smtClean="0">
                <a:solidFill>
                  <a:srgbClr val="FFFFFF"/>
                </a:solidFill>
                <a:ea typeface="Arial Unicode MS" charset="0"/>
                <a:cs typeface="Arial Unicode MS" charset="0"/>
              </a:rPr>
              <a:t>Rights Reserved</a:t>
            </a:r>
            <a:r>
              <a:rPr lang="en-US" sz="800" kern="0" spc="20" dirty="0">
                <a:solidFill>
                  <a:srgbClr val="FFFFFF"/>
                </a:solidFill>
                <a:ea typeface="Arial Unicode MS" charset="0"/>
                <a:cs typeface="Arial Unicode MS" charset="0"/>
              </a:rPr>
              <a:t>.</a:t>
            </a:r>
          </a:p>
        </p:txBody>
      </p:sp>
      <p:sp>
        <p:nvSpPr>
          <p:cNvPr id="128005" name="Rectangle 5"/>
          <p:cNvSpPr>
            <a:spLocks noGrp="1" noChangeArrowheads="1"/>
          </p:cNvSpPr>
          <p:nvPr>
            <p:ph type="subTitle" idx="1" hasCustomPrompt="1"/>
          </p:nvPr>
        </p:nvSpPr>
        <p:spPr>
          <a:xfrm>
            <a:off x="838200" y="3302000"/>
            <a:ext cx="3429000" cy="400110"/>
          </a:xfrm>
          <a:prstGeom prst="rect">
            <a:avLst/>
          </a:prstGeom>
        </p:spPr>
        <p:txBody>
          <a:bodyPr wrap="square">
            <a:spAutoFit/>
          </a:bodyPr>
          <a:lstStyle>
            <a:lvl1pPr marL="0" indent="0">
              <a:lnSpc>
                <a:spcPct val="100000"/>
              </a:lnSpc>
              <a:buFont typeface="Webdings" charset="2"/>
              <a:buNone/>
              <a:defRPr sz="2000">
                <a:solidFill>
                  <a:schemeClr val="bg2"/>
                </a:solidFill>
              </a:defRPr>
            </a:lvl1pPr>
          </a:lstStyle>
          <a:p>
            <a:r>
              <a:rPr lang="en-US" dirty="0"/>
              <a:t>Click </a:t>
            </a:r>
            <a:r>
              <a:rPr lang="en-US" dirty="0" smtClean="0"/>
              <a:t>Here </a:t>
            </a:r>
            <a:r>
              <a:rPr lang="en-US" dirty="0"/>
              <a:t>for </a:t>
            </a:r>
            <a:r>
              <a:rPr lang="en-US" dirty="0" smtClean="0"/>
              <a:t>Sub-title</a:t>
            </a:r>
            <a:endParaRPr lang="en-US" dirty="0"/>
          </a:p>
        </p:txBody>
      </p:sp>
      <p:pic>
        <p:nvPicPr>
          <p:cNvPr id="12" name="Picture 11" descr="RA-A-B-RS-signature-6-08.png"/>
          <p:cNvPicPr>
            <a:picLocks noChangeAspect="1"/>
          </p:cNvPicPr>
          <p:nvPr userDrawn="1"/>
        </p:nvPicPr>
        <p:blipFill>
          <a:blip r:embed="rId2"/>
          <a:stretch>
            <a:fillRect/>
          </a:stretch>
        </p:blipFill>
        <p:spPr>
          <a:xfrm>
            <a:off x="4953000" y="6096000"/>
            <a:ext cx="3696681" cy="353710"/>
          </a:xfrm>
          <a:prstGeom prst="rect">
            <a:avLst/>
          </a:prstGeom>
        </p:spPr>
      </p:pic>
      <p:sp>
        <p:nvSpPr>
          <p:cNvPr id="22" name="Pentagon 21"/>
          <p:cNvSpPr/>
          <p:nvPr userDrawn="1"/>
        </p:nvSpPr>
        <p:spPr bwMode="auto">
          <a:xfrm>
            <a:off x="8467" y="2286000"/>
            <a:ext cx="685800" cy="15240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3" name="Right Triangle 22"/>
          <p:cNvSpPr/>
          <p:nvPr userDrawn="1"/>
        </p:nvSpPr>
        <p:spPr bwMode="auto">
          <a:xfrm rot="10800000">
            <a:off x="8467" y="3810000"/>
            <a:ext cx="67733"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7" name="Rectangle 4"/>
          <p:cNvSpPr>
            <a:spLocks noGrp="1" noChangeArrowheads="1"/>
          </p:cNvSpPr>
          <p:nvPr>
            <p:ph type="ctrTitle" hasCustomPrompt="1"/>
          </p:nvPr>
        </p:nvSpPr>
        <p:spPr>
          <a:xfrm>
            <a:off x="838200" y="2891658"/>
            <a:ext cx="3551501" cy="495007"/>
          </a:xfrm>
        </p:spPr>
        <p:txBody>
          <a:bodyPr wrap="square">
            <a:spAutoFit/>
          </a:bodyPr>
          <a:lstStyle>
            <a:lvl1pPr>
              <a:defRPr sz="3000"/>
            </a:lvl1pPr>
          </a:lstStyle>
          <a:p>
            <a:r>
              <a:rPr lang="en-US" dirty="0"/>
              <a:t>Click </a:t>
            </a:r>
            <a:r>
              <a:rPr lang="en-US" dirty="0" smtClean="0"/>
              <a:t>Here </a:t>
            </a:r>
            <a:r>
              <a:rPr lang="en-US" dirty="0"/>
              <a:t>for Title</a:t>
            </a:r>
          </a:p>
        </p:txBody>
      </p:sp>
      <p:grpSp>
        <p:nvGrpSpPr>
          <p:cNvPr id="24" name="Group 25"/>
          <p:cNvGrpSpPr/>
          <p:nvPr userDrawn="1"/>
        </p:nvGrpSpPr>
        <p:grpSpPr>
          <a:xfrm>
            <a:off x="7569201" y="457200"/>
            <a:ext cx="1066800" cy="1066800"/>
            <a:chOff x="6096000" y="457200"/>
            <a:chExt cx="1066800" cy="1066800"/>
          </a:xfrm>
        </p:grpSpPr>
        <p:sp>
          <p:nvSpPr>
            <p:cNvPr id="26"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7" name="Picture 26" descr="LTS_WhiteTextFromRedBox.png"/>
            <p:cNvPicPr>
              <a:picLocks noChangeAspect="1"/>
            </p:cNvPicPr>
            <p:nvPr userDrawn="1"/>
          </p:nvPicPr>
          <p:blipFill>
            <a:blip r:embed="rId3"/>
            <a:stretch>
              <a:fillRect/>
            </a:stretch>
          </p:blipFill>
          <p:spPr>
            <a:xfrm>
              <a:off x="6260576" y="619125"/>
              <a:ext cx="775748" cy="752476"/>
            </a:xfrm>
            <a:prstGeom prst="rect">
              <a:avLst/>
            </a:prstGeom>
          </p:spPr>
        </p:pic>
      </p:grpSp>
      <p:sp>
        <p:nvSpPr>
          <p:cNvPr id="16" name="Rectangle 11"/>
          <p:cNvSpPr>
            <a:spLocks noChangeArrowheads="1"/>
          </p:cNvSpPr>
          <p:nvPr userDrawn="1"/>
        </p:nvSpPr>
        <p:spPr bwMode="auto">
          <a:xfrm>
            <a:off x="8382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1">
                    <a:lumMod val="75000"/>
                  </a:schemeClr>
                </a:solidFill>
                <a:ea typeface="Arial Unicode MS" charset="0"/>
                <a:cs typeface="Arial Unicode MS" charset="0"/>
              </a:rPr>
              <a:t>Rev</a:t>
            </a:r>
            <a:r>
              <a:rPr lang="en-US" sz="800" kern="0" spc="20" baseline="0" dirty="0" smtClean="0">
                <a:solidFill>
                  <a:schemeClr val="bg1">
                    <a:lumMod val="75000"/>
                  </a:schemeClr>
                </a:solidFill>
                <a:ea typeface="Arial Unicode MS" charset="0"/>
                <a:cs typeface="Arial Unicode MS" charset="0"/>
              </a:rPr>
              <a:t> </a:t>
            </a:r>
            <a:r>
              <a:rPr lang="en-US" sz="800" kern="0" spc="20" dirty="0" smtClean="0">
                <a:solidFill>
                  <a:schemeClr val="bg1">
                    <a:lumMod val="75000"/>
                  </a:schemeClr>
                </a:solidFill>
                <a:ea typeface="Arial Unicode MS" charset="0"/>
                <a:cs typeface="Arial Unicode MS" charset="0"/>
              </a:rPr>
              <a:t>5058-CO900E</a:t>
            </a:r>
            <a:endParaRPr lang="en-US" sz="800" kern="0" spc="20" dirty="0">
              <a:solidFill>
                <a:schemeClr val="bg1">
                  <a:lumMod val="75000"/>
                </a:schemeClr>
              </a:solidFill>
              <a:ea typeface="Arial Unicode MS" charset="0"/>
              <a:cs typeface="Arial Unicode MS" charset="0"/>
            </a:endParaRPr>
          </a:p>
        </p:txBody>
      </p:sp>
      <p:sp>
        <p:nvSpPr>
          <p:cNvPr id="20" name="Text Box 16"/>
          <p:cNvSpPr txBox="1">
            <a:spLocks noChangeArrowheads="1"/>
          </p:cNvSpPr>
          <p:nvPr userDrawn="1"/>
        </p:nvSpPr>
        <p:spPr bwMode="auto">
          <a:xfrm>
            <a:off x="1276092" y="5105400"/>
            <a:ext cx="2113284" cy="502702"/>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chemeClr val="bg2"/>
                </a:solidFill>
              </a:rPr>
              <a:t>PUBLIC</a:t>
            </a:r>
            <a:r>
              <a:rPr lang="en-US" sz="1400" b="1" cap="all" baseline="0" dirty="0" smtClean="0">
                <a:solidFill>
                  <a:schemeClr val="bg2"/>
                </a:solidFill>
              </a:rPr>
              <a:t> INFORMATION</a:t>
            </a:r>
            <a:r>
              <a:rPr lang="en-US" sz="1400" b="1" cap="all" dirty="0" smtClean="0">
                <a:solidFill>
                  <a:schemeClr val="bg2"/>
                </a:solidFill>
              </a:rPr>
              <a:t/>
            </a:r>
            <a:br>
              <a:rPr lang="en-US" sz="1400" b="1" cap="all" dirty="0" smtClean="0">
                <a:solidFill>
                  <a:schemeClr val="bg2"/>
                </a:solidFill>
              </a:rPr>
            </a:br>
            <a:endParaRPr lang="en-US" sz="1400" b="1" dirty="0">
              <a:solidFill>
                <a:schemeClr val="bg1">
                  <a:lumMod val="50000"/>
                </a:schemeClr>
              </a:solidFill>
            </a:endParaRPr>
          </a:p>
        </p:txBody>
      </p:sp>
      <p:pic>
        <p:nvPicPr>
          <p:cNvPr id="21" name="Picture 20" descr="CompanyConfidential.png"/>
          <p:cNvPicPr>
            <a:picLocks noChangeAspect="1"/>
          </p:cNvPicPr>
          <p:nvPr userDrawn="1"/>
        </p:nvPicPr>
        <p:blipFill>
          <a:blip r:embed="rId4"/>
          <a:stretch>
            <a:fillRect/>
          </a:stretch>
        </p:blipFill>
        <p:spPr>
          <a:xfrm>
            <a:off x="729062" y="5080609"/>
            <a:ext cx="673752" cy="412042"/>
          </a:xfrm>
          <a:prstGeom prst="rect">
            <a:avLst/>
          </a:prstGeom>
        </p:spPr>
      </p:pic>
    </p:spTree>
    <p:extLst>
      <p:ext uri="{BB962C8B-B14F-4D97-AF65-F5344CB8AC3E}">
        <p14:creationId xmlns:p14="http://schemas.microsoft.com/office/powerpoint/2010/main" val="1978514549"/>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ing Slide Growth &amp; Performance 1">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7" name="Rectangle 16"/>
          <p:cNvSpPr/>
          <p:nvPr userDrawn="1"/>
        </p:nvSpPr>
        <p:spPr bwMode="auto">
          <a:xfrm>
            <a:off x="76200" y="2819400"/>
            <a:ext cx="8763000" cy="9144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28004" name="Rectangle 4"/>
          <p:cNvSpPr>
            <a:spLocks noGrp="1" noChangeArrowheads="1"/>
          </p:cNvSpPr>
          <p:nvPr>
            <p:ph type="ctrTitle" hasCustomPrompt="1"/>
          </p:nvPr>
        </p:nvSpPr>
        <p:spPr>
          <a:xfrm>
            <a:off x="330200" y="3008741"/>
            <a:ext cx="8356600" cy="489878"/>
          </a:xfrm>
        </p:spPr>
        <p:txBody>
          <a:bodyPr wrap="square" anchor="ctr">
            <a:spAutoFit/>
          </a:bodyPr>
          <a:lstStyle>
            <a:lvl1pPr>
              <a:defRPr sz="3000" b="0">
                <a:solidFill>
                  <a:srgbClr val="BB1E33"/>
                </a:solidFill>
              </a:defRPr>
            </a:lvl1pPr>
          </a:lstStyle>
          <a:p>
            <a:r>
              <a:rPr lang="en-US" dirty="0" smtClean="0"/>
              <a:t>Click Here for Title</a:t>
            </a:r>
            <a:endParaRPr lang="en-US" dirty="0"/>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sp>
        <p:nvSpPr>
          <p:cNvPr id="20" name="Pentagon 19"/>
          <p:cNvSpPr/>
          <p:nvPr userDrawn="1"/>
        </p:nvSpPr>
        <p:spPr bwMode="auto">
          <a:xfrm>
            <a:off x="8468" y="5503334"/>
            <a:ext cx="372532" cy="394219"/>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3" name="Right Triangle 22"/>
          <p:cNvSpPr/>
          <p:nvPr userDrawn="1"/>
        </p:nvSpPr>
        <p:spPr bwMode="auto">
          <a:xfrm rot="10800000">
            <a:off x="-678" y="5896513"/>
            <a:ext cx="73152"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4" name="Text Box 16"/>
          <p:cNvSpPr txBox="1">
            <a:spLocks noChangeArrowheads="1"/>
          </p:cNvSpPr>
          <p:nvPr userDrawn="1"/>
        </p:nvSpPr>
        <p:spPr bwMode="auto">
          <a:xfrm>
            <a:off x="338462" y="6280150"/>
            <a:ext cx="1538270" cy="207749"/>
          </a:xfrm>
          <a:prstGeom prst="rect">
            <a:avLst/>
          </a:prstGeom>
          <a:noFill/>
          <a:ln w="9525">
            <a:noFill/>
            <a:miter lim="800000"/>
            <a:headEnd/>
            <a:tailEnd/>
          </a:ln>
        </p:spPr>
        <p:txBody>
          <a:bodyPr wrap="none" anchor="b">
            <a:prstTxWarp prst="textNoShape">
              <a:avLst/>
            </a:prstTxWarp>
            <a:spAutoFit/>
          </a:bodyPr>
          <a:lstStyle/>
          <a:p>
            <a:r>
              <a:rPr lang="en-US" sz="900" b="1" i="0" dirty="0" smtClean="0">
                <a:solidFill>
                  <a:srgbClr val="808084"/>
                </a:solidFill>
                <a:latin typeface="+mn-lt"/>
                <a:cs typeface="Arial"/>
              </a:rPr>
              <a:t>www.rockwellautomation.com</a:t>
            </a:r>
            <a:endParaRPr lang="en-US" sz="1000" b="1" i="0" dirty="0">
              <a:solidFill>
                <a:srgbClr val="808084"/>
              </a:solidFill>
              <a:latin typeface="+mn-lt"/>
              <a:cs typeface="Arial"/>
            </a:endParaRPr>
          </a:p>
        </p:txBody>
      </p:sp>
      <p:sp>
        <p:nvSpPr>
          <p:cNvPr id="25" name="Text Box 16"/>
          <p:cNvSpPr txBox="1">
            <a:spLocks noChangeArrowheads="1"/>
          </p:cNvSpPr>
          <p:nvPr userDrawn="1"/>
        </p:nvSpPr>
        <p:spPr bwMode="auto">
          <a:xfrm>
            <a:off x="332112" y="5879581"/>
            <a:ext cx="2155871" cy="318549"/>
          </a:xfrm>
          <a:prstGeom prst="rect">
            <a:avLst/>
          </a:prstGeom>
          <a:noFill/>
          <a:ln w="9525">
            <a:noFill/>
            <a:miter lim="800000"/>
            <a:headEnd/>
            <a:tailEnd/>
          </a:ln>
        </p:spPr>
        <p:txBody>
          <a:bodyPr wrap="none" anchor="t">
            <a:prstTxWarp prst="textNoShape">
              <a:avLst/>
            </a:prstTxWarp>
            <a:spAutoFit/>
          </a:bodyPr>
          <a:lstStyle/>
          <a:p>
            <a:r>
              <a:rPr lang="en-US" sz="900" b="0" i="0" dirty="0" smtClean="0">
                <a:solidFill>
                  <a:srgbClr val="808084"/>
                </a:solidFill>
                <a:latin typeface="+mn-lt"/>
                <a:cs typeface="Arial"/>
              </a:rPr>
              <a:t>Follow ROKAutomation on Facebook &amp; Twitter.</a:t>
            </a:r>
          </a:p>
          <a:p>
            <a:r>
              <a:rPr lang="en-US" sz="900" b="0" i="0" dirty="0" smtClean="0">
                <a:solidFill>
                  <a:srgbClr val="808084"/>
                </a:solidFill>
                <a:latin typeface="+mn-lt"/>
                <a:cs typeface="Arial"/>
              </a:rPr>
              <a:t>Connect with us</a:t>
            </a:r>
            <a:r>
              <a:rPr lang="en-US" sz="900" b="0" i="0" baseline="0" dirty="0" smtClean="0">
                <a:solidFill>
                  <a:srgbClr val="808084"/>
                </a:solidFill>
                <a:latin typeface="+mn-lt"/>
                <a:cs typeface="Arial"/>
              </a:rPr>
              <a:t> on LinkedIn.</a:t>
            </a:r>
            <a:endParaRPr lang="en-US" sz="900" b="0" i="0" dirty="0">
              <a:solidFill>
                <a:srgbClr val="808084"/>
              </a:solidFill>
              <a:latin typeface="+mn-lt"/>
              <a:cs typeface="Arial"/>
            </a:endParaRPr>
          </a:p>
        </p:txBody>
      </p:sp>
      <p:pic>
        <p:nvPicPr>
          <p:cNvPr id="28" name="Picture 27" descr="facebook.png"/>
          <p:cNvPicPr>
            <a:picLocks noChangeAspect="1"/>
          </p:cNvPicPr>
          <p:nvPr userDrawn="1"/>
        </p:nvPicPr>
        <p:blipFill>
          <a:blip r:embed="rId3"/>
          <a:stretch>
            <a:fillRect/>
          </a:stretch>
        </p:blipFill>
        <p:spPr>
          <a:xfrm>
            <a:off x="433712" y="5549381"/>
            <a:ext cx="264160" cy="264160"/>
          </a:xfrm>
          <a:prstGeom prst="rect">
            <a:avLst/>
          </a:prstGeom>
        </p:spPr>
      </p:pic>
      <p:pic>
        <p:nvPicPr>
          <p:cNvPr id="29" name="Picture 28" descr="linkedin.png"/>
          <p:cNvPicPr>
            <a:picLocks noChangeAspect="1"/>
          </p:cNvPicPr>
          <p:nvPr userDrawn="1"/>
        </p:nvPicPr>
        <p:blipFill>
          <a:blip r:embed="rId4"/>
          <a:stretch>
            <a:fillRect/>
          </a:stretch>
        </p:blipFill>
        <p:spPr>
          <a:xfrm>
            <a:off x="1092200" y="5549381"/>
            <a:ext cx="264160" cy="264160"/>
          </a:xfrm>
          <a:prstGeom prst="rect">
            <a:avLst/>
          </a:prstGeom>
        </p:spPr>
      </p:pic>
      <p:sp>
        <p:nvSpPr>
          <p:cNvPr id="1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pic>
        <p:nvPicPr>
          <p:cNvPr id="32" name="Picture 3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57200" y="304800"/>
            <a:ext cx="1844040" cy="1651125"/>
          </a:xfrm>
          <a:prstGeom prst="rect">
            <a:avLst/>
          </a:prstGeom>
        </p:spPr>
      </p:pic>
      <p:grpSp>
        <p:nvGrpSpPr>
          <p:cNvPr id="26" name="Group 24"/>
          <p:cNvGrpSpPr/>
          <p:nvPr userDrawn="1"/>
        </p:nvGrpSpPr>
        <p:grpSpPr>
          <a:xfrm>
            <a:off x="7569201" y="457200"/>
            <a:ext cx="1066800" cy="1066800"/>
            <a:chOff x="6096000" y="457200"/>
            <a:chExt cx="1066800" cy="1066800"/>
          </a:xfrm>
        </p:grpSpPr>
        <p:sp>
          <p:nvSpPr>
            <p:cNvPr id="27"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36" name="Picture 35" descr="LTS_WhiteTextFromRedBox.png"/>
            <p:cNvPicPr>
              <a:picLocks noChangeAspect="1"/>
            </p:cNvPicPr>
            <p:nvPr userDrawn="1"/>
          </p:nvPicPr>
          <p:blipFill>
            <a:blip r:embed="rId6"/>
            <a:stretch>
              <a:fillRect/>
            </a:stretch>
          </p:blipFill>
          <p:spPr>
            <a:xfrm>
              <a:off x="6260576" y="619125"/>
              <a:ext cx="775748" cy="752476"/>
            </a:xfrm>
            <a:prstGeom prst="rect">
              <a:avLst/>
            </a:prstGeom>
          </p:spPr>
        </p:pic>
      </p:grpSp>
      <p:grpSp>
        <p:nvGrpSpPr>
          <p:cNvPr id="37" name="Group 36"/>
          <p:cNvGrpSpPr/>
          <p:nvPr userDrawn="1"/>
        </p:nvGrpSpPr>
        <p:grpSpPr>
          <a:xfrm>
            <a:off x="769799" y="5549701"/>
            <a:ext cx="264160" cy="264160"/>
            <a:chOff x="769799" y="5549701"/>
            <a:chExt cx="264160" cy="264160"/>
          </a:xfrm>
        </p:grpSpPr>
        <p:pic>
          <p:nvPicPr>
            <p:cNvPr id="38" name="Picture 37" descr="linkedin.png"/>
            <p:cNvPicPr>
              <a:picLocks noChangeAspect="1"/>
            </p:cNvPicPr>
            <p:nvPr userDrawn="1"/>
          </p:nvPicPr>
          <p:blipFill>
            <a:blip r:embed="rId4"/>
            <a:stretch>
              <a:fillRect/>
            </a:stretch>
          </p:blipFill>
          <p:spPr>
            <a:xfrm>
              <a:off x="769799" y="5549701"/>
              <a:ext cx="264160" cy="264160"/>
            </a:xfrm>
            <a:prstGeom prst="rect">
              <a:avLst/>
            </a:prstGeom>
          </p:spPr>
        </p:pic>
        <p:pic>
          <p:nvPicPr>
            <p:cNvPr id="39" name="Picture 3"/>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a:stretch/>
          </p:blipFill>
          <p:spPr bwMode="auto">
            <a:xfrm>
              <a:off x="786468" y="5560582"/>
              <a:ext cx="230823" cy="24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1" name="Rectangle 11"/>
          <p:cNvSpPr>
            <a:spLocks noChangeArrowheads="1"/>
          </p:cNvSpPr>
          <p:nvPr userDrawn="1"/>
        </p:nvSpPr>
        <p:spPr bwMode="auto">
          <a:xfrm>
            <a:off x="3810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sp>
        <p:nvSpPr>
          <p:cNvPr id="30" name="Text Box 16"/>
          <p:cNvSpPr txBox="1">
            <a:spLocks noChangeArrowheads="1"/>
          </p:cNvSpPr>
          <p:nvPr userDrawn="1"/>
        </p:nvSpPr>
        <p:spPr bwMode="auto">
          <a:xfrm>
            <a:off x="810736" y="4771328"/>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35" name="Picture 34" descr="CompanyConfidential.png"/>
          <p:cNvPicPr>
            <a:picLocks noChangeAspect="1"/>
          </p:cNvPicPr>
          <p:nvPr userDrawn="1"/>
        </p:nvPicPr>
        <p:blipFill>
          <a:blip r:embed="rId8"/>
          <a:stretch>
            <a:fillRect/>
          </a:stretch>
        </p:blipFill>
        <p:spPr>
          <a:xfrm>
            <a:off x="241382" y="4764024"/>
            <a:ext cx="673752" cy="412042"/>
          </a:xfrm>
          <a:prstGeom prst="rect">
            <a:avLst/>
          </a:prstGeom>
        </p:spPr>
      </p:pic>
    </p:spTree>
    <p:extLst>
      <p:ext uri="{BB962C8B-B14F-4D97-AF65-F5344CB8AC3E}">
        <p14:creationId xmlns:p14="http://schemas.microsoft.com/office/powerpoint/2010/main" val="4289170376"/>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ing Slide Growth &amp; Performance 2">
    <p:bg>
      <p:bgPr>
        <a:solidFill>
          <a:schemeClr val="bg1">
            <a:lumMod val="85000"/>
          </a:schemeClr>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flip="none" rotWithShape="1">
            <a:gsLst>
              <a:gs pos="100000">
                <a:schemeClr val="tx1"/>
              </a:gs>
              <a:gs pos="0">
                <a:schemeClr val="bg2"/>
              </a:gs>
            </a:gsLst>
            <a:lin ang="5400000" scaled="0"/>
            <a:tileRect/>
          </a:gradFill>
          <a:ln>
            <a:headEnd/>
            <a:tailEnd/>
          </a:ln>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2" name="Picture 21" descr="RA_Brands_CoolGray.png"/>
          <p:cNvPicPr>
            <a:picLocks noChangeAspect="1"/>
          </p:cNvPicPr>
          <p:nvPr userDrawn="1"/>
        </p:nvPicPr>
        <p:blipFill>
          <a:blip r:embed="rId2"/>
          <a:stretch>
            <a:fillRect/>
          </a:stretch>
        </p:blipFill>
        <p:spPr>
          <a:xfrm>
            <a:off x="5232399" y="6096000"/>
            <a:ext cx="3416300" cy="327173"/>
          </a:xfrm>
          <a:prstGeom prst="rect">
            <a:avLst/>
          </a:prstGeom>
        </p:spPr>
      </p:pic>
      <p:sp>
        <p:nvSpPr>
          <p:cNvPr id="20" name="Pentagon 19"/>
          <p:cNvSpPr/>
          <p:nvPr userDrawn="1"/>
        </p:nvSpPr>
        <p:spPr bwMode="auto">
          <a:xfrm>
            <a:off x="8468" y="5503334"/>
            <a:ext cx="372532" cy="394219"/>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3" name="Right Triangle 22"/>
          <p:cNvSpPr/>
          <p:nvPr userDrawn="1"/>
        </p:nvSpPr>
        <p:spPr bwMode="auto">
          <a:xfrm rot="10800000">
            <a:off x="-678" y="5896513"/>
            <a:ext cx="73152"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4" name="Text Box 16"/>
          <p:cNvSpPr txBox="1">
            <a:spLocks noChangeArrowheads="1"/>
          </p:cNvSpPr>
          <p:nvPr userDrawn="1"/>
        </p:nvSpPr>
        <p:spPr bwMode="auto">
          <a:xfrm>
            <a:off x="338462" y="6280150"/>
            <a:ext cx="1538270" cy="207749"/>
          </a:xfrm>
          <a:prstGeom prst="rect">
            <a:avLst/>
          </a:prstGeom>
          <a:noFill/>
          <a:ln w="9525">
            <a:noFill/>
            <a:miter lim="800000"/>
            <a:headEnd/>
            <a:tailEnd/>
          </a:ln>
        </p:spPr>
        <p:txBody>
          <a:bodyPr wrap="none" anchor="b">
            <a:prstTxWarp prst="textNoShape">
              <a:avLst/>
            </a:prstTxWarp>
            <a:spAutoFit/>
          </a:bodyPr>
          <a:lstStyle/>
          <a:p>
            <a:r>
              <a:rPr lang="en-US" sz="900" b="1" i="0" dirty="0" smtClean="0">
                <a:solidFill>
                  <a:srgbClr val="808084"/>
                </a:solidFill>
                <a:latin typeface="+mn-lt"/>
                <a:cs typeface="Arial"/>
              </a:rPr>
              <a:t>www.rockwellautomation.com</a:t>
            </a:r>
            <a:endParaRPr lang="en-US" sz="1000" b="1" i="0" dirty="0">
              <a:solidFill>
                <a:srgbClr val="808084"/>
              </a:solidFill>
              <a:latin typeface="+mn-lt"/>
              <a:cs typeface="Arial"/>
            </a:endParaRPr>
          </a:p>
        </p:txBody>
      </p:sp>
      <p:sp>
        <p:nvSpPr>
          <p:cNvPr id="25" name="Text Box 16"/>
          <p:cNvSpPr txBox="1">
            <a:spLocks noChangeArrowheads="1"/>
          </p:cNvSpPr>
          <p:nvPr userDrawn="1"/>
        </p:nvSpPr>
        <p:spPr bwMode="auto">
          <a:xfrm>
            <a:off x="332112" y="5879581"/>
            <a:ext cx="2155871" cy="318549"/>
          </a:xfrm>
          <a:prstGeom prst="rect">
            <a:avLst/>
          </a:prstGeom>
          <a:noFill/>
          <a:ln w="9525">
            <a:noFill/>
            <a:miter lim="800000"/>
            <a:headEnd/>
            <a:tailEnd/>
          </a:ln>
        </p:spPr>
        <p:txBody>
          <a:bodyPr wrap="none" anchor="t">
            <a:prstTxWarp prst="textNoShape">
              <a:avLst/>
            </a:prstTxWarp>
            <a:spAutoFit/>
          </a:bodyPr>
          <a:lstStyle/>
          <a:p>
            <a:r>
              <a:rPr lang="en-US" sz="900" b="0" i="0" dirty="0" smtClean="0">
                <a:solidFill>
                  <a:srgbClr val="808084"/>
                </a:solidFill>
                <a:latin typeface="+mn-lt"/>
                <a:cs typeface="Arial"/>
              </a:rPr>
              <a:t>Follow ROKAutomation on Facebook &amp; Twitter.</a:t>
            </a:r>
          </a:p>
          <a:p>
            <a:r>
              <a:rPr lang="en-US" sz="900" b="0" i="0" dirty="0" smtClean="0">
                <a:solidFill>
                  <a:srgbClr val="808084"/>
                </a:solidFill>
                <a:latin typeface="+mn-lt"/>
                <a:cs typeface="Arial"/>
              </a:rPr>
              <a:t>Connect with us</a:t>
            </a:r>
            <a:r>
              <a:rPr lang="en-US" sz="900" b="0" i="0" baseline="0" dirty="0" smtClean="0">
                <a:solidFill>
                  <a:srgbClr val="808084"/>
                </a:solidFill>
                <a:latin typeface="+mn-lt"/>
                <a:cs typeface="Arial"/>
              </a:rPr>
              <a:t> on LinkedIn.</a:t>
            </a:r>
            <a:endParaRPr lang="en-US" sz="900" b="0" i="0" dirty="0">
              <a:solidFill>
                <a:srgbClr val="808084"/>
              </a:solidFill>
              <a:latin typeface="+mn-lt"/>
              <a:cs typeface="Arial"/>
            </a:endParaRPr>
          </a:p>
        </p:txBody>
      </p:sp>
      <p:pic>
        <p:nvPicPr>
          <p:cNvPr id="28" name="Picture 27" descr="facebook.png"/>
          <p:cNvPicPr>
            <a:picLocks noChangeAspect="1"/>
          </p:cNvPicPr>
          <p:nvPr userDrawn="1"/>
        </p:nvPicPr>
        <p:blipFill>
          <a:blip r:embed="rId3"/>
          <a:stretch>
            <a:fillRect/>
          </a:stretch>
        </p:blipFill>
        <p:spPr>
          <a:xfrm>
            <a:off x="433712" y="5549381"/>
            <a:ext cx="264160" cy="264160"/>
          </a:xfrm>
          <a:prstGeom prst="rect">
            <a:avLst/>
          </a:prstGeom>
        </p:spPr>
      </p:pic>
      <p:pic>
        <p:nvPicPr>
          <p:cNvPr id="29" name="Picture 28" descr="linkedin.png"/>
          <p:cNvPicPr>
            <a:picLocks noChangeAspect="1"/>
          </p:cNvPicPr>
          <p:nvPr userDrawn="1"/>
        </p:nvPicPr>
        <p:blipFill>
          <a:blip r:embed="rId4"/>
          <a:stretch>
            <a:fillRect/>
          </a:stretch>
        </p:blipFill>
        <p:spPr>
          <a:xfrm>
            <a:off x="1092200" y="5549381"/>
            <a:ext cx="264160" cy="264160"/>
          </a:xfrm>
          <a:prstGeom prst="rect">
            <a:avLst/>
          </a:prstGeom>
        </p:spPr>
      </p:pic>
      <p:sp>
        <p:nvSpPr>
          <p:cNvPr id="19" name="Rectangle 11"/>
          <p:cNvSpPr>
            <a:spLocks noChangeArrowheads="1"/>
          </p:cNvSpPr>
          <p:nvPr userDrawn="1"/>
        </p:nvSpPr>
        <p:spPr bwMode="auto">
          <a:xfrm>
            <a:off x="73901" y="6667954"/>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dirty="0">
                <a:solidFill>
                  <a:schemeClr val="bg2"/>
                </a:solidFill>
                <a:ea typeface="Arial Unicode MS" charset="0"/>
                <a:cs typeface="Arial Unicode MS" charset="0"/>
              </a:rPr>
              <a:t>Copyright © </a:t>
            </a:r>
            <a:r>
              <a:rPr lang="en-US" sz="800" kern="0" spc="20" dirty="0" smtClean="0">
                <a:solidFill>
                  <a:schemeClr val="bg2"/>
                </a:solidFill>
                <a:ea typeface="Arial Unicode MS" charset="0"/>
                <a:cs typeface="Arial Unicode MS" charset="0"/>
              </a:rPr>
              <a:t>2014</a:t>
            </a:r>
            <a:r>
              <a:rPr lang="en-US" sz="800" kern="0" spc="20" baseline="0" dirty="0" smtClean="0">
                <a:solidFill>
                  <a:schemeClr val="bg2"/>
                </a:solidFill>
                <a:ea typeface="Arial Unicode MS" charset="0"/>
                <a:cs typeface="Arial Unicode MS" charset="0"/>
              </a:rPr>
              <a:t> </a:t>
            </a:r>
            <a:r>
              <a:rPr lang="en-US" sz="800" dirty="0" smtClean="0">
                <a:solidFill>
                  <a:schemeClr val="bg2"/>
                </a:solidFill>
                <a:ea typeface="Arial Unicode MS" charset="0"/>
                <a:cs typeface="Arial Unicode MS" charset="0"/>
              </a:rPr>
              <a:t>Rockwell </a:t>
            </a:r>
            <a:r>
              <a:rPr lang="en-US" sz="800" dirty="0">
                <a:solidFill>
                  <a:schemeClr val="bg2"/>
                </a:solidFill>
                <a:ea typeface="Arial Unicode MS" charset="0"/>
                <a:cs typeface="Arial Unicode MS" charset="0"/>
              </a:rPr>
              <a:t>Automation, Inc. All </a:t>
            </a:r>
            <a:r>
              <a:rPr lang="en-US" sz="800" dirty="0" smtClean="0">
                <a:solidFill>
                  <a:schemeClr val="bg2"/>
                </a:solidFill>
                <a:ea typeface="Arial Unicode MS" charset="0"/>
                <a:cs typeface="Arial Unicode MS" charset="0"/>
              </a:rPr>
              <a:t>Rights Reserved</a:t>
            </a:r>
            <a:r>
              <a:rPr lang="en-US" sz="800" dirty="0">
                <a:solidFill>
                  <a:schemeClr val="bg2"/>
                </a:solidFill>
                <a:ea typeface="Arial Unicode MS" charset="0"/>
                <a:cs typeface="Arial Unicode MS" charset="0"/>
              </a:rPr>
              <a:t>.</a:t>
            </a:r>
          </a:p>
        </p:txBody>
      </p:sp>
      <p:sp>
        <p:nvSpPr>
          <p:cNvPr id="18" name="Rectangle 17"/>
          <p:cNvSpPr/>
          <p:nvPr userDrawn="1"/>
        </p:nvSpPr>
        <p:spPr bwMode="auto">
          <a:xfrm>
            <a:off x="76200" y="2362200"/>
            <a:ext cx="8509660" cy="1371600"/>
          </a:xfrm>
          <a:prstGeom prst="rect">
            <a:avLst/>
          </a:prstGeom>
          <a:gradFill flip="none" rotWithShape="1">
            <a:gsLst>
              <a:gs pos="54000">
                <a:srgbClr val="FFFFFF"/>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h="2540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1" name="Rectangle 4"/>
          <p:cNvSpPr>
            <a:spLocks noGrp="1" noChangeArrowheads="1"/>
          </p:cNvSpPr>
          <p:nvPr>
            <p:ph type="ctrTitle" hasCustomPrompt="1"/>
          </p:nvPr>
        </p:nvSpPr>
        <p:spPr>
          <a:xfrm>
            <a:off x="364063" y="2743200"/>
            <a:ext cx="4055537" cy="489878"/>
          </a:xfrm>
        </p:spPr>
        <p:txBody>
          <a:bodyPr wrap="square">
            <a:spAutoFit/>
          </a:bodyPr>
          <a:lstStyle>
            <a:lvl1pPr>
              <a:defRPr sz="3000" b="0">
                <a:solidFill>
                  <a:srgbClr val="BB1E33"/>
                </a:solidFill>
              </a:defRPr>
            </a:lvl1pPr>
          </a:lstStyle>
          <a:p>
            <a:r>
              <a:rPr lang="en-US" dirty="0" smtClean="0"/>
              <a:t>Click to Add Title</a:t>
            </a:r>
            <a:endParaRPr lang="en-US" dirty="0"/>
          </a:p>
        </p:txBody>
      </p:sp>
      <p:sp>
        <p:nvSpPr>
          <p:cNvPr id="31" name="Rectangle 5"/>
          <p:cNvSpPr>
            <a:spLocks noGrp="1" noChangeArrowheads="1"/>
          </p:cNvSpPr>
          <p:nvPr>
            <p:ph type="subTitle" idx="1" hasCustomPrompt="1"/>
          </p:nvPr>
        </p:nvSpPr>
        <p:spPr>
          <a:xfrm>
            <a:off x="364063" y="3144471"/>
            <a:ext cx="4055537" cy="400110"/>
          </a:xfrm>
          <a:prstGeom prst="rect">
            <a:avLst/>
          </a:prstGeom>
        </p:spPr>
        <p:txBody>
          <a:bodyPr wrap="square">
            <a:spAutoFit/>
          </a:bodyPr>
          <a:lstStyle>
            <a:lvl1pPr marL="0" indent="0">
              <a:lnSpc>
                <a:spcPct val="100000"/>
              </a:lnSpc>
              <a:buFont typeface="Webdings" charset="2"/>
              <a:buNone/>
              <a:defRPr sz="2000">
                <a:solidFill>
                  <a:srgbClr val="474747"/>
                </a:solidFill>
              </a:defRPr>
            </a:lvl1pPr>
          </a:lstStyle>
          <a:p>
            <a:r>
              <a:rPr lang="en-US" dirty="0"/>
              <a:t>Click </a:t>
            </a:r>
            <a:r>
              <a:rPr lang="en-US" dirty="0" smtClean="0"/>
              <a:t>Here </a:t>
            </a:r>
            <a:r>
              <a:rPr lang="en-US" dirty="0"/>
              <a:t>for </a:t>
            </a:r>
            <a:r>
              <a:rPr lang="en-US" dirty="0" smtClean="0"/>
              <a:t>Sub-title</a:t>
            </a:r>
            <a:endParaRPr lang="en-US" dirty="0"/>
          </a:p>
        </p:txBody>
      </p:sp>
      <p:pic>
        <p:nvPicPr>
          <p:cNvPr id="35" name="Picture 3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030317" y="1863090"/>
            <a:ext cx="3037994" cy="2498249"/>
          </a:xfrm>
          <a:prstGeom prst="rect">
            <a:avLst/>
          </a:prstGeom>
        </p:spPr>
      </p:pic>
      <p:grpSp>
        <p:nvGrpSpPr>
          <p:cNvPr id="26" name="Group 24"/>
          <p:cNvGrpSpPr/>
          <p:nvPr userDrawn="1"/>
        </p:nvGrpSpPr>
        <p:grpSpPr>
          <a:xfrm>
            <a:off x="7569201" y="457200"/>
            <a:ext cx="1066800" cy="1066800"/>
            <a:chOff x="6096000" y="457200"/>
            <a:chExt cx="1066800" cy="1066800"/>
          </a:xfrm>
        </p:grpSpPr>
        <p:sp>
          <p:nvSpPr>
            <p:cNvPr id="27"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39" name="Picture 38" descr="LTS_WhiteTextFromRedBox.png"/>
            <p:cNvPicPr>
              <a:picLocks noChangeAspect="1"/>
            </p:cNvPicPr>
            <p:nvPr userDrawn="1"/>
          </p:nvPicPr>
          <p:blipFill>
            <a:blip r:embed="rId6"/>
            <a:stretch>
              <a:fillRect/>
            </a:stretch>
          </p:blipFill>
          <p:spPr>
            <a:xfrm>
              <a:off x="6260576" y="619125"/>
              <a:ext cx="775748" cy="752476"/>
            </a:xfrm>
            <a:prstGeom prst="rect">
              <a:avLst/>
            </a:prstGeom>
          </p:spPr>
        </p:pic>
      </p:grpSp>
      <p:grpSp>
        <p:nvGrpSpPr>
          <p:cNvPr id="40" name="Group 39"/>
          <p:cNvGrpSpPr/>
          <p:nvPr userDrawn="1"/>
        </p:nvGrpSpPr>
        <p:grpSpPr>
          <a:xfrm>
            <a:off x="769799" y="5549701"/>
            <a:ext cx="264160" cy="264160"/>
            <a:chOff x="769799" y="5549701"/>
            <a:chExt cx="264160" cy="264160"/>
          </a:xfrm>
        </p:grpSpPr>
        <p:pic>
          <p:nvPicPr>
            <p:cNvPr id="41" name="Picture 40" descr="linkedin.png"/>
            <p:cNvPicPr>
              <a:picLocks noChangeAspect="1"/>
            </p:cNvPicPr>
            <p:nvPr userDrawn="1"/>
          </p:nvPicPr>
          <p:blipFill>
            <a:blip r:embed="rId4"/>
            <a:stretch>
              <a:fillRect/>
            </a:stretch>
          </p:blipFill>
          <p:spPr>
            <a:xfrm>
              <a:off x="769799" y="5549701"/>
              <a:ext cx="264160" cy="264160"/>
            </a:xfrm>
            <a:prstGeom prst="rect">
              <a:avLst/>
            </a:prstGeom>
          </p:spPr>
        </p:pic>
        <p:pic>
          <p:nvPicPr>
            <p:cNvPr id="42" name="Picture 3"/>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a:stretch/>
          </p:blipFill>
          <p:spPr bwMode="auto">
            <a:xfrm>
              <a:off x="786468" y="5560582"/>
              <a:ext cx="230823" cy="24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2" name="Rectangle 11"/>
          <p:cNvSpPr>
            <a:spLocks noChangeArrowheads="1"/>
          </p:cNvSpPr>
          <p:nvPr userDrawn="1"/>
        </p:nvSpPr>
        <p:spPr bwMode="auto">
          <a:xfrm>
            <a:off x="3810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2"/>
                </a:solidFill>
                <a:ea typeface="Arial Unicode MS" charset="0"/>
                <a:cs typeface="Arial Unicode MS" charset="0"/>
              </a:rPr>
              <a:t>Rev</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5058-CO900F</a:t>
            </a:r>
            <a:endParaRPr lang="en-US" sz="800" kern="0" spc="20" dirty="0">
              <a:solidFill>
                <a:schemeClr val="bg2"/>
              </a:solidFill>
              <a:ea typeface="Arial Unicode MS" charset="0"/>
              <a:cs typeface="Arial Unicode MS" charset="0"/>
            </a:endParaRPr>
          </a:p>
        </p:txBody>
      </p:sp>
      <p:sp>
        <p:nvSpPr>
          <p:cNvPr id="30" name="Text Box 16"/>
          <p:cNvSpPr txBox="1">
            <a:spLocks noChangeArrowheads="1"/>
          </p:cNvSpPr>
          <p:nvPr userDrawn="1"/>
        </p:nvSpPr>
        <p:spPr bwMode="auto">
          <a:xfrm>
            <a:off x="810736" y="4771328"/>
            <a:ext cx="3505200" cy="523220"/>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rgbClr val="FFFFFF"/>
                </a:solidFill>
              </a:rPr>
              <a:t>PUBLIC</a:t>
            </a:r>
            <a:r>
              <a:rPr lang="en-US" sz="1400" b="1" cap="all" baseline="0" dirty="0" smtClean="0">
                <a:solidFill>
                  <a:srgbClr val="FFFFFF"/>
                </a:solidFill>
              </a:rPr>
              <a:t> INFORMATION</a:t>
            </a:r>
            <a:r>
              <a:rPr lang="en-US" sz="1400" b="1" cap="all" dirty="0" smtClean="0">
                <a:solidFill>
                  <a:srgbClr val="FFFFFF"/>
                </a:solidFill>
              </a:rPr>
              <a:t/>
            </a:r>
            <a:br>
              <a:rPr lang="en-US" sz="1400" b="1" cap="all" dirty="0" smtClean="0">
                <a:solidFill>
                  <a:srgbClr val="FFFFFF"/>
                </a:solidFill>
              </a:rPr>
            </a:br>
            <a:endParaRPr lang="en-US" sz="1400" b="1" dirty="0">
              <a:solidFill>
                <a:srgbClr val="FFFFFF"/>
              </a:solidFill>
            </a:endParaRPr>
          </a:p>
        </p:txBody>
      </p:sp>
      <p:pic>
        <p:nvPicPr>
          <p:cNvPr id="33" name="Picture 32" descr="CompanyConfidential.png"/>
          <p:cNvPicPr>
            <a:picLocks noChangeAspect="1"/>
          </p:cNvPicPr>
          <p:nvPr userDrawn="1"/>
        </p:nvPicPr>
        <p:blipFill>
          <a:blip r:embed="rId8"/>
          <a:stretch>
            <a:fillRect/>
          </a:stretch>
        </p:blipFill>
        <p:spPr>
          <a:xfrm>
            <a:off x="241382" y="4764024"/>
            <a:ext cx="673752" cy="412042"/>
          </a:xfrm>
          <a:prstGeom prst="rect">
            <a:avLst/>
          </a:prstGeom>
        </p:spPr>
      </p:pic>
    </p:spTree>
    <p:extLst>
      <p:ext uri="{BB962C8B-B14F-4D97-AF65-F5344CB8AC3E}">
        <p14:creationId xmlns:p14="http://schemas.microsoft.com/office/powerpoint/2010/main" val="1223647975"/>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Growth&amp;Performance 1 line title">
    <p:bg>
      <p:bgPr>
        <a:solidFill>
          <a:schemeClr val="bg2"/>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197"/>
            <a:ext cx="8991600" cy="6629400"/>
          </a:xfrm>
          <a:prstGeom prst="rect">
            <a:avLst/>
          </a:prstGeom>
          <a:gradFill>
            <a:gsLst>
              <a:gs pos="94000">
                <a:srgbClr val="FEFEFE"/>
              </a:gs>
              <a:gs pos="6000">
                <a:srgbClr val="F4F4F4"/>
              </a:gs>
              <a:gs pos="0">
                <a:schemeClr val="bg1">
                  <a:lumMod val="85000"/>
                </a:schemeClr>
              </a:gs>
              <a:gs pos="100000">
                <a:schemeClr val="bg1">
                  <a:lumMod val="85000"/>
                </a:schemeClr>
              </a:gs>
            </a:gsLst>
            <a:lin ang="16200000" scaled="0"/>
          </a:gradFill>
          <a:ln>
            <a:headEnd/>
            <a:tailEnd/>
          </a:ln>
        </p:spPr>
        <p:style>
          <a:lnRef idx="0">
            <a:schemeClr val="accent5"/>
          </a:lnRef>
          <a:fillRef idx="3">
            <a:schemeClr val="accent5"/>
          </a:fillRef>
          <a:effectRef idx="3">
            <a:schemeClr val="accent5"/>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25" name="Rectangle 24"/>
          <p:cNvSpPr/>
          <p:nvPr userDrawn="1"/>
        </p:nvSpPr>
        <p:spPr bwMode="auto">
          <a:xfrm>
            <a:off x="228600" y="2819400"/>
            <a:ext cx="8382000" cy="914400"/>
          </a:xfrm>
          <a:prstGeom prst="rect">
            <a:avLst/>
          </a:prstGeom>
          <a:gradFill flip="none" rotWithShape="1">
            <a:gsLst>
              <a:gs pos="0">
                <a:schemeClr val="bg1">
                  <a:lumMod val="85000"/>
                </a:schemeClr>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w="4445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58674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r" eaLnBrk="0" hangingPunct="0">
              <a:lnSpc>
                <a:spcPct val="100000"/>
              </a:lnSpc>
              <a:defRPr/>
            </a:pPr>
            <a:r>
              <a:rPr lang="en-US" sz="800" kern="0" spc="20" dirty="0">
                <a:solidFill>
                  <a:srgbClr val="FFFFFF"/>
                </a:solidFill>
                <a:ea typeface="Arial Unicode MS" charset="0"/>
                <a:cs typeface="Arial Unicode MS" charset="0"/>
              </a:rPr>
              <a:t>Copyright ©</a:t>
            </a:r>
            <a:r>
              <a:rPr lang="en-US" sz="800" kern="0" spc="20" dirty="0" smtClean="0">
                <a:solidFill>
                  <a:srgbClr val="FFFFFF"/>
                </a:solidFill>
                <a:ea typeface="Arial Unicode MS" charset="0"/>
                <a:cs typeface="Arial Unicode MS" charset="0"/>
              </a:rPr>
              <a:t> </a:t>
            </a:r>
            <a:r>
              <a:rPr lang="en-US" sz="800" kern="0" spc="20" dirty="0" smtClean="0">
                <a:solidFill>
                  <a:schemeClr val="bg1"/>
                </a:solidFill>
                <a:ea typeface="Arial Unicode MS" charset="0"/>
                <a:cs typeface="Arial Unicode MS" charset="0"/>
              </a:rPr>
              <a:t>2014</a:t>
            </a:r>
            <a:r>
              <a:rPr lang="en-US" sz="800" kern="0" spc="20" dirty="0" smtClean="0">
                <a:solidFill>
                  <a:srgbClr val="FFFFFF"/>
                </a:solidFill>
                <a:ea typeface="Arial Unicode MS" charset="0"/>
                <a:cs typeface="Arial Unicode MS" charset="0"/>
              </a:rPr>
              <a:t> Rockwell </a:t>
            </a:r>
            <a:r>
              <a:rPr lang="en-US" sz="800" kern="0" spc="20" dirty="0">
                <a:solidFill>
                  <a:srgbClr val="FFFFFF"/>
                </a:solidFill>
                <a:ea typeface="Arial Unicode MS" charset="0"/>
                <a:cs typeface="Arial Unicode MS" charset="0"/>
              </a:rPr>
              <a:t>Automation, Inc. All </a:t>
            </a:r>
            <a:r>
              <a:rPr lang="en-US" sz="800" kern="0" spc="20" dirty="0" smtClean="0">
                <a:solidFill>
                  <a:srgbClr val="FFFFFF"/>
                </a:solidFill>
                <a:ea typeface="Arial Unicode MS" charset="0"/>
                <a:cs typeface="Arial Unicode MS" charset="0"/>
              </a:rPr>
              <a:t>Rights Reserved</a:t>
            </a:r>
            <a:r>
              <a:rPr lang="en-US" sz="800" kern="0" spc="20" dirty="0">
                <a:solidFill>
                  <a:srgbClr val="FFFFFF"/>
                </a:solidFill>
                <a:ea typeface="Arial Unicode MS" charset="0"/>
                <a:cs typeface="Arial Unicode MS" charset="0"/>
              </a:rPr>
              <a:t>.</a:t>
            </a:r>
          </a:p>
        </p:txBody>
      </p:sp>
      <p:sp>
        <p:nvSpPr>
          <p:cNvPr id="128004" name="Rectangle 4"/>
          <p:cNvSpPr>
            <a:spLocks noGrp="1" noChangeArrowheads="1"/>
          </p:cNvSpPr>
          <p:nvPr>
            <p:ph type="ctrTitle" hasCustomPrompt="1"/>
          </p:nvPr>
        </p:nvSpPr>
        <p:spPr>
          <a:xfrm>
            <a:off x="838200" y="2891658"/>
            <a:ext cx="7848600" cy="495007"/>
          </a:xfrm>
        </p:spPr>
        <p:txBody>
          <a:bodyPr wrap="square">
            <a:spAutoFit/>
          </a:bodyPr>
          <a:lstStyle>
            <a:lvl1pPr>
              <a:defRPr sz="3000">
                <a:solidFill>
                  <a:schemeClr val="accent1"/>
                </a:solidFill>
              </a:defRPr>
            </a:lvl1pPr>
          </a:lstStyle>
          <a:p>
            <a:r>
              <a:rPr lang="en-US" dirty="0"/>
              <a:t>Click </a:t>
            </a:r>
            <a:r>
              <a:rPr lang="en-US" dirty="0" smtClean="0"/>
              <a:t>Here </a:t>
            </a:r>
            <a:r>
              <a:rPr lang="en-US" dirty="0"/>
              <a:t>for Title</a:t>
            </a:r>
          </a:p>
        </p:txBody>
      </p:sp>
      <p:sp>
        <p:nvSpPr>
          <p:cNvPr id="128005" name="Rectangle 5"/>
          <p:cNvSpPr>
            <a:spLocks noGrp="1" noChangeArrowheads="1"/>
          </p:cNvSpPr>
          <p:nvPr>
            <p:ph type="subTitle" idx="1" hasCustomPrompt="1"/>
          </p:nvPr>
        </p:nvSpPr>
        <p:spPr>
          <a:xfrm>
            <a:off x="838200" y="3302000"/>
            <a:ext cx="7848600" cy="400110"/>
          </a:xfrm>
          <a:prstGeom prst="rect">
            <a:avLst/>
          </a:prstGeom>
        </p:spPr>
        <p:txBody>
          <a:bodyPr wrap="square">
            <a:spAutoFit/>
          </a:bodyPr>
          <a:lstStyle>
            <a:lvl1pPr marL="0" indent="0">
              <a:lnSpc>
                <a:spcPct val="100000"/>
              </a:lnSpc>
              <a:buFont typeface="Webdings" charset="2"/>
              <a:buNone/>
              <a:defRPr sz="2000">
                <a:solidFill>
                  <a:schemeClr val="bg2"/>
                </a:solidFill>
              </a:defRPr>
            </a:lvl1pPr>
          </a:lstStyle>
          <a:p>
            <a:r>
              <a:rPr lang="en-US" dirty="0"/>
              <a:t>Click </a:t>
            </a:r>
            <a:r>
              <a:rPr lang="en-US" dirty="0" smtClean="0"/>
              <a:t>Here </a:t>
            </a:r>
            <a:r>
              <a:rPr lang="en-US" dirty="0"/>
              <a:t>for </a:t>
            </a:r>
            <a:r>
              <a:rPr lang="en-US" dirty="0" smtClean="0"/>
              <a:t>Sub-title</a:t>
            </a:r>
            <a:endParaRPr lang="en-US" dirty="0"/>
          </a:p>
        </p:txBody>
      </p:sp>
      <p:pic>
        <p:nvPicPr>
          <p:cNvPr id="12" name="Picture 11" descr="RA-A-B-RS-signature-6-08.png"/>
          <p:cNvPicPr>
            <a:picLocks noChangeAspect="1"/>
          </p:cNvPicPr>
          <p:nvPr userDrawn="1"/>
        </p:nvPicPr>
        <p:blipFill>
          <a:blip r:embed="rId2"/>
          <a:stretch>
            <a:fillRect/>
          </a:stretch>
        </p:blipFill>
        <p:spPr>
          <a:xfrm>
            <a:off x="4953000" y="6096000"/>
            <a:ext cx="3696681" cy="353710"/>
          </a:xfrm>
          <a:prstGeom prst="rect">
            <a:avLst/>
          </a:prstGeom>
        </p:spPr>
      </p:pic>
      <p:sp>
        <p:nvSpPr>
          <p:cNvPr id="22" name="Pentagon 21"/>
          <p:cNvSpPr/>
          <p:nvPr userDrawn="1"/>
        </p:nvSpPr>
        <p:spPr bwMode="auto">
          <a:xfrm>
            <a:off x="8467" y="2743200"/>
            <a:ext cx="685800" cy="10668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3" name="Right Triangle 22"/>
          <p:cNvSpPr/>
          <p:nvPr userDrawn="1"/>
        </p:nvSpPr>
        <p:spPr bwMode="auto">
          <a:xfrm rot="10800000">
            <a:off x="8467" y="3810000"/>
            <a:ext cx="67733"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2000" y="304800"/>
            <a:ext cx="1844040" cy="1651125"/>
          </a:xfrm>
          <a:prstGeom prst="rect">
            <a:avLst/>
          </a:prstGeom>
        </p:spPr>
      </p:pic>
      <p:grpSp>
        <p:nvGrpSpPr>
          <p:cNvPr id="21" name="Group 25"/>
          <p:cNvGrpSpPr/>
          <p:nvPr userDrawn="1"/>
        </p:nvGrpSpPr>
        <p:grpSpPr>
          <a:xfrm>
            <a:off x="7569201" y="457200"/>
            <a:ext cx="1066800" cy="1066800"/>
            <a:chOff x="6096000" y="457200"/>
            <a:chExt cx="1066800" cy="1066800"/>
          </a:xfrm>
        </p:grpSpPr>
        <p:sp>
          <p:nvSpPr>
            <p:cNvPr id="24"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6" name="Picture 25" descr="LTS_WhiteTextFromRedBox.png"/>
            <p:cNvPicPr>
              <a:picLocks noChangeAspect="1"/>
            </p:cNvPicPr>
            <p:nvPr userDrawn="1"/>
          </p:nvPicPr>
          <p:blipFill>
            <a:blip r:embed="rId4"/>
            <a:stretch>
              <a:fillRect/>
            </a:stretch>
          </p:blipFill>
          <p:spPr>
            <a:xfrm>
              <a:off x="6260576" y="619125"/>
              <a:ext cx="775748" cy="752476"/>
            </a:xfrm>
            <a:prstGeom prst="rect">
              <a:avLst/>
            </a:prstGeom>
          </p:spPr>
        </p:pic>
      </p:grpSp>
      <p:sp>
        <p:nvSpPr>
          <p:cNvPr id="20" name="Rectangle 11"/>
          <p:cNvSpPr>
            <a:spLocks noChangeArrowheads="1"/>
          </p:cNvSpPr>
          <p:nvPr userDrawn="1"/>
        </p:nvSpPr>
        <p:spPr bwMode="auto">
          <a:xfrm>
            <a:off x="8382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1">
                    <a:lumMod val="75000"/>
                  </a:schemeClr>
                </a:solidFill>
                <a:ea typeface="Arial Unicode MS" charset="0"/>
                <a:cs typeface="Arial Unicode MS" charset="0"/>
              </a:rPr>
              <a:t>Rev</a:t>
            </a:r>
            <a:r>
              <a:rPr lang="en-US" sz="800" kern="0" spc="20" baseline="0" dirty="0" smtClean="0">
                <a:solidFill>
                  <a:schemeClr val="bg1">
                    <a:lumMod val="75000"/>
                  </a:schemeClr>
                </a:solidFill>
                <a:ea typeface="Arial Unicode MS" charset="0"/>
                <a:cs typeface="Arial Unicode MS" charset="0"/>
              </a:rPr>
              <a:t> </a:t>
            </a:r>
            <a:r>
              <a:rPr lang="en-US" sz="800" kern="0" spc="20" dirty="0" smtClean="0">
                <a:solidFill>
                  <a:schemeClr val="bg1">
                    <a:lumMod val="75000"/>
                  </a:schemeClr>
                </a:solidFill>
                <a:ea typeface="Arial Unicode MS" charset="0"/>
                <a:cs typeface="Arial Unicode MS" charset="0"/>
              </a:rPr>
              <a:t>5058-CO900E</a:t>
            </a:r>
            <a:endParaRPr lang="en-US" sz="800" kern="0" spc="20" dirty="0">
              <a:solidFill>
                <a:schemeClr val="bg1">
                  <a:lumMod val="75000"/>
                </a:schemeClr>
              </a:solidFill>
              <a:ea typeface="Arial Unicode MS" charset="0"/>
              <a:cs typeface="Arial Unicode MS" charset="0"/>
            </a:endParaRPr>
          </a:p>
        </p:txBody>
      </p:sp>
      <p:sp>
        <p:nvSpPr>
          <p:cNvPr id="27" name="Text Box 16"/>
          <p:cNvSpPr txBox="1">
            <a:spLocks noChangeArrowheads="1"/>
          </p:cNvSpPr>
          <p:nvPr userDrawn="1"/>
        </p:nvSpPr>
        <p:spPr bwMode="auto">
          <a:xfrm>
            <a:off x="1276092" y="5105400"/>
            <a:ext cx="2113284" cy="502702"/>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chemeClr val="bg2"/>
                </a:solidFill>
              </a:rPr>
              <a:t>PUBLIC</a:t>
            </a:r>
            <a:r>
              <a:rPr lang="en-US" sz="1400" b="1" cap="all" baseline="0" dirty="0" smtClean="0">
                <a:solidFill>
                  <a:schemeClr val="bg2"/>
                </a:solidFill>
              </a:rPr>
              <a:t> INFORMATION</a:t>
            </a:r>
            <a:r>
              <a:rPr lang="en-US" sz="1400" b="1" cap="all" dirty="0" smtClean="0">
                <a:solidFill>
                  <a:schemeClr val="bg2"/>
                </a:solidFill>
              </a:rPr>
              <a:t/>
            </a:r>
            <a:br>
              <a:rPr lang="en-US" sz="1400" b="1" cap="all" dirty="0" smtClean="0">
                <a:solidFill>
                  <a:schemeClr val="bg2"/>
                </a:solidFill>
              </a:rPr>
            </a:br>
            <a:endParaRPr lang="en-US" sz="1400" b="1" dirty="0">
              <a:solidFill>
                <a:schemeClr val="bg1">
                  <a:lumMod val="50000"/>
                </a:schemeClr>
              </a:solidFill>
            </a:endParaRPr>
          </a:p>
        </p:txBody>
      </p:sp>
      <p:pic>
        <p:nvPicPr>
          <p:cNvPr id="28" name="Picture 27" descr="CompanyConfidential.png"/>
          <p:cNvPicPr>
            <a:picLocks noChangeAspect="1"/>
          </p:cNvPicPr>
          <p:nvPr userDrawn="1"/>
        </p:nvPicPr>
        <p:blipFill>
          <a:blip r:embed="rId5"/>
          <a:stretch>
            <a:fillRect/>
          </a:stretch>
        </p:blipFill>
        <p:spPr>
          <a:xfrm>
            <a:off x="729062" y="5080609"/>
            <a:ext cx="673752" cy="412042"/>
          </a:xfrm>
          <a:prstGeom prst="rect">
            <a:avLst/>
          </a:prstGeom>
        </p:spPr>
      </p:pic>
    </p:spTree>
    <p:extLst>
      <p:ext uri="{BB962C8B-B14F-4D97-AF65-F5344CB8AC3E}">
        <p14:creationId xmlns:p14="http://schemas.microsoft.com/office/powerpoint/2010/main" val="4105178641"/>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Growth&amp;Performance 2 line title">
    <p:bg>
      <p:bgPr>
        <a:solidFill>
          <a:schemeClr val="bg2"/>
        </a:solidFill>
        <a:effectLst/>
      </p:bgPr>
    </p:bg>
    <p:spTree>
      <p:nvGrpSpPr>
        <p:cNvPr id="1" name=""/>
        <p:cNvGrpSpPr/>
        <p:nvPr/>
      </p:nvGrpSpPr>
      <p:grpSpPr>
        <a:xfrm>
          <a:off x="0" y="0"/>
          <a:ext cx="0" cy="0"/>
          <a:chOff x="0" y="0"/>
          <a:chExt cx="0" cy="0"/>
        </a:xfrm>
      </p:grpSpPr>
      <p:sp>
        <p:nvSpPr>
          <p:cNvPr id="13" name="Rectangle 30"/>
          <p:cNvSpPr>
            <a:spLocks noChangeArrowheads="1"/>
          </p:cNvSpPr>
          <p:nvPr userDrawn="1"/>
        </p:nvSpPr>
        <p:spPr bwMode="auto">
          <a:xfrm>
            <a:off x="76200" y="76200"/>
            <a:ext cx="8991600" cy="6629400"/>
          </a:xfrm>
          <a:prstGeom prst="rect">
            <a:avLst/>
          </a:prstGeom>
          <a:gradFill>
            <a:gsLst>
              <a:gs pos="94000">
                <a:srgbClr val="FEFEFE"/>
              </a:gs>
              <a:gs pos="6000">
                <a:srgbClr val="F4F4F4"/>
              </a:gs>
              <a:gs pos="0">
                <a:schemeClr val="bg1">
                  <a:lumMod val="85000"/>
                </a:schemeClr>
              </a:gs>
              <a:gs pos="100000">
                <a:schemeClr val="bg1">
                  <a:lumMod val="85000"/>
                </a:schemeClr>
              </a:gs>
            </a:gsLst>
            <a:lin ang="16200000" scaled="0"/>
          </a:gradFill>
          <a:ln>
            <a:headEnd/>
            <a:tailEnd/>
          </a:ln>
        </p:spPr>
        <p:style>
          <a:lnRef idx="0">
            <a:schemeClr val="accent5"/>
          </a:lnRef>
          <a:fillRef idx="3">
            <a:schemeClr val="accent5"/>
          </a:fillRef>
          <a:effectRef idx="3">
            <a:schemeClr val="accent5"/>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25" name="Rectangle 24"/>
          <p:cNvSpPr/>
          <p:nvPr userDrawn="1"/>
        </p:nvSpPr>
        <p:spPr bwMode="auto">
          <a:xfrm>
            <a:off x="228599" y="2362200"/>
            <a:ext cx="8407401" cy="1371600"/>
          </a:xfrm>
          <a:prstGeom prst="rect">
            <a:avLst/>
          </a:prstGeom>
          <a:gradFill flip="none" rotWithShape="1">
            <a:gsLst>
              <a:gs pos="0">
                <a:schemeClr val="bg1">
                  <a:lumMod val="85000"/>
                </a:schemeClr>
              </a:gs>
              <a:gs pos="100000">
                <a:schemeClr val="bg1">
                  <a:alpha val="0"/>
                </a:schemeClr>
              </a:gs>
            </a:gsLst>
            <a:lin ang="0" scaled="1"/>
            <a:tileRect/>
          </a:gradFill>
          <a:ln w="9525" cap="flat" cmpd="sng" algn="ctr">
            <a:noFill/>
            <a:prstDash val="solid"/>
            <a:round/>
            <a:headEnd type="none" w="med" len="med"/>
            <a:tailEnd type="none" w="med" len="med"/>
          </a:ln>
          <a:effectLst/>
          <a:scene3d>
            <a:camera prst="orthographicFront"/>
            <a:lightRig rig="threePt" dir="t"/>
          </a:scene3d>
          <a:sp3d>
            <a:bevelT w="44450"/>
          </a:sp3d>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9" name="Rectangle 11"/>
          <p:cNvSpPr>
            <a:spLocks noChangeArrowheads="1"/>
          </p:cNvSpPr>
          <p:nvPr userDrawn="1"/>
        </p:nvSpPr>
        <p:spPr bwMode="auto">
          <a:xfrm>
            <a:off x="67733" y="6671735"/>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kern="0" spc="20" dirty="0">
                <a:solidFill>
                  <a:srgbClr val="FFFFFF"/>
                </a:solidFill>
                <a:ea typeface="Arial Unicode MS" charset="0"/>
                <a:cs typeface="Arial Unicode MS" charset="0"/>
              </a:rPr>
              <a:t>Copyright © </a:t>
            </a:r>
            <a:r>
              <a:rPr lang="en-US" sz="800" kern="0" spc="20" dirty="0" smtClean="0">
                <a:solidFill>
                  <a:schemeClr val="bg1"/>
                </a:solidFill>
                <a:ea typeface="Arial Unicode MS" charset="0"/>
                <a:cs typeface="Arial Unicode MS" charset="0"/>
              </a:rPr>
              <a:t>2014</a:t>
            </a:r>
            <a:r>
              <a:rPr lang="en-US" sz="800" kern="0" spc="20" dirty="0" smtClean="0">
                <a:solidFill>
                  <a:srgbClr val="FFFFFF"/>
                </a:solidFill>
                <a:ea typeface="Arial Unicode MS" charset="0"/>
                <a:cs typeface="Arial Unicode MS" charset="0"/>
              </a:rPr>
              <a:t> Rockwell </a:t>
            </a:r>
            <a:r>
              <a:rPr lang="en-US" sz="800" kern="0" spc="20" dirty="0">
                <a:solidFill>
                  <a:srgbClr val="FFFFFF"/>
                </a:solidFill>
                <a:ea typeface="Arial Unicode MS" charset="0"/>
                <a:cs typeface="Arial Unicode MS" charset="0"/>
              </a:rPr>
              <a:t>Automation, Inc. All </a:t>
            </a:r>
            <a:r>
              <a:rPr lang="en-US" sz="800" kern="0" spc="20" dirty="0" smtClean="0">
                <a:solidFill>
                  <a:srgbClr val="FFFFFF"/>
                </a:solidFill>
                <a:ea typeface="Arial Unicode MS" charset="0"/>
                <a:cs typeface="Arial Unicode MS" charset="0"/>
              </a:rPr>
              <a:t>Rights Reserved</a:t>
            </a:r>
            <a:r>
              <a:rPr lang="en-US" sz="800" kern="0" spc="20" dirty="0">
                <a:solidFill>
                  <a:srgbClr val="FFFFFF"/>
                </a:solidFill>
                <a:ea typeface="Arial Unicode MS" charset="0"/>
                <a:cs typeface="Arial Unicode MS" charset="0"/>
              </a:rPr>
              <a:t>.</a:t>
            </a:r>
          </a:p>
        </p:txBody>
      </p:sp>
      <p:sp>
        <p:nvSpPr>
          <p:cNvPr id="128005" name="Rectangle 5"/>
          <p:cNvSpPr>
            <a:spLocks noGrp="1" noChangeArrowheads="1"/>
          </p:cNvSpPr>
          <p:nvPr>
            <p:ph type="subTitle" idx="1" hasCustomPrompt="1"/>
          </p:nvPr>
        </p:nvSpPr>
        <p:spPr>
          <a:xfrm>
            <a:off x="838200" y="3302000"/>
            <a:ext cx="3429000" cy="400110"/>
          </a:xfrm>
          <a:prstGeom prst="rect">
            <a:avLst/>
          </a:prstGeom>
        </p:spPr>
        <p:txBody>
          <a:bodyPr wrap="square">
            <a:spAutoFit/>
          </a:bodyPr>
          <a:lstStyle>
            <a:lvl1pPr marL="0" indent="0">
              <a:lnSpc>
                <a:spcPct val="100000"/>
              </a:lnSpc>
              <a:buFont typeface="Webdings" charset="2"/>
              <a:buNone/>
              <a:defRPr sz="2000">
                <a:solidFill>
                  <a:schemeClr val="bg2"/>
                </a:solidFill>
              </a:defRPr>
            </a:lvl1pPr>
          </a:lstStyle>
          <a:p>
            <a:r>
              <a:rPr lang="en-US" dirty="0"/>
              <a:t>Click </a:t>
            </a:r>
            <a:r>
              <a:rPr lang="en-US" dirty="0" smtClean="0"/>
              <a:t>Here </a:t>
            </a:r>
            <a:r>
              <a:rPr lang="en-US" dirty="0"/>
              <a:t>for </a:t>
            </a:r>
            <a:r>
              <a:rPr lang="en-US" dirty="0" smtClean="0"/>
              <a:t>Sub-title</a:t>
            </a:r>
            <a:endParaRPr lang="en-US" dirty="0"/>
          </a:p>
        </p:txBody>
      </p:sp>
      <p:pic>
        <p:nvPicPr>
          <p:cNvPr id="12" name="Picture 11" descr="RA-A-B-RS-signature-6-08.png"/>
          <p:cNvPicPr>
            <a:picLocks noChangeAspect="1"/>
          </p:cNvPicPr>
          <p:nvPr userDrawn="1"/>
        </p:nvPicPr>
        <p:blipFill>
          <a:blip r:embed="rId2"/>
          <a:stretch>
            <a:fillRect/>
          </a:stretch>
        </p:blipFill>
        <p:spPr>
          <a:xfrm>
            <a:off x="4953000" y="6096000"/>
            <a:ext cx="3696681" cy="353710"/>
          </a:xfrm>
          <a:prstGeom prst="rect">
            <a:avLst/>
          </a:prstGeom>
        </p:spPr>
      </p:pic>
      <p:sp>
        <p:nvSpPr>
          <p:cNvPr id="22" name="Pentagon 21"/>
          <p:cNvSpPr/>
          <p:nvPr userDrawn="1"/>
        </p:nvSpPr>
        <p:spPr bwMode="auto">
          <a:xfrm>
            <a:off x="8467" y="2286000"/>
            <a:ext cx="685800" cy="1524000"/>
          </a:xfrm>
          <a:prstGeom prst="homePlate">
            <a:avLst>
              <a:gd name="adj" fmla="val 26410"/>
            </a:avLst>
          </a:prstGeom>
          <a:gradFill>
            <a:gsLst>
              <a:gs pos="74000">
                <a:srgbClr val="E60A3D"/>
              </a:gs>
              <a:gs pos="0">
                <a:srgbClr val="800000"/>
              </a:gs>
            </a:gsLst>
            <a:lin ang="0" scaled="0"/>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23" name="Right Triangle 22"/>
          <p:cNvSpPr/>
          <p:nvPr userDrawn="1"/>
        </p:nvSpPr>
        <p:spPr bwMode="auto">
          <a:xfrm rot="10800000">
            <a:off x="8467" y="3810000"/>
            <a:ext cx="67733" cy="76200"/>
          </a:xfrm>
          <a:prstGeom prst="rtTriangle">
            <a:avLst/>
          </a:prstGeom>
          <a:solidFill>
            <a:srgbClr val="3A0000"/>
          </a:solidFill>
          <a:ln w="9525" cap="flat" cmpd="sng" algn="ctr">
            <a:no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marL="0" marR="0" indent="0" algn="l" defTabSz="914400" rtl="0" eaLnBrk="1" fontAlgn="base" latinLnBrk="0" hangingPunct="1">
              <a:lnSpc>
                <a:spcPct val="80000"/>
              </a:lnSpc>
              <a:spcBef>
                <a:spcPct val="0"/>
              </a:spcBef>
              <a:spcAft>
                <a:spcPct val="0"/>
              </a:spcAft>
              <a:buClrTx/>
              <a:buSzTx/>
              <a:buFontTx/>
              <a:buNone/>
              <a:tabLst/>
            </a:pPr>
            <a:endParaRPr kumimoji="0" lang="en-US" sz="32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7" name="Rectangle 4"/>
          <p:cNvSpPr>
            <a:spLocks noGrp="1" noChangeArrowheads="1"/>
          </p:cNvSpPr>
          <p:nvPr>
            <p:ph type="ctrTitle" hasCustomPrompt="1"/>
          </p:nvPr>
        </p:nvSpPr>
        <p:spPr>
          <a:xfrm>
            <a:off x="838200" y="2891658"/>
            <a:ext cx="3551501" cy="495007"/>
          </a:xfrm>
        </p:spPr>
        <p:txBody>
          <a:bodyPr wrap="square">
            <a:spAutoFit/>
          </a:bodyPr>
          <a:lstStyle>
            <a:lvl1pPr>
              <a:defRPr sz="3000"/>
            </a:lvl1pPr>
          </a:lstStyle>
          <a:p>
            <a:r>
              <a:rPr lang="en-US" dirty="0"/>
              <a:t>Click </a:t>
            </a:r>
            <a:r>
              <a:rPr lang="en-US" dirty="0" smtClean="0"/>
              <a:t>Here </a:t>
            </a:r>
            <a:r>
              <a:rPr lang="en-US" dirty="0"/>
              <a:t>for Title</a:t>
            </a:r>
          </a:p>
        </p:txBody>
      </p:sp>
      <p:pic>
        <p:nvPicPr>
          <p:cNvPr id="19" name="Picture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30317" y="1863090"/>
            <a:ext cx="3037994" cy="2498249"/>
          </a:xfrm>
          <a:prstGeom prst="rect">
            <a:avLst/>
          </a:prstGeom>
        </p:spPr>
      </p:pic>
      <p:grpSp>
        <p:nvGrpSpPr>
          <p:cNvPr id="26" name="Group 25"/>
          <p:cNvGrpSpPr/>
          <p:nvPr userDrawn="1"/>
        </p:nvGrpSpPr>
        <p:grpSpPr>
          <a:xfrm>
            <a:off x="7569201" y="457200"/>
            <a:ext cx="1066800" cy="1066800"/>
            <a:chOff x="6096000" y="457200"/>
            <a:chExt cx="1066800" cy="1066800"/>
          </a:xfrm>
        </p:grpSpPr>
        <p:sp>
          <p:nvSpPr>
            <p:cNvPr id="27" name="Rectangle 30"/>
            <p:cNvSpPr>
              <a:spLocks noChangeArrowheads="1"/>
            </p:cNvSpPr>
            <p:nvPr userDrawn="1"/>
          </p:nvSpPr>
          <p:spPr bwMode="auto">
            <a:xfrm>
              <a:off x="6096000" y="457200"/>
              <a:ext cx="1066800" cy="1066800"/>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28" name="Picture 27" descr="LTS_WhiteTextFromRedBox.png"/>
            <p:cNvPicPr>
              <a:picLocks noChangeAspect="1"/>
            </p:cNvPicPr>
            <p:nvPr userDrawn="1"/>
          </p:nvPicPr>
          <p:blipFill>
            <a:blip r:embed="rId4"/>
            <a:stretch>
              <a:fillRect/>
            </a:stretch>
          </p:blipFill>
          <p:spPr>
            <a:xfrm>
              <a:off x="6260576" y="619125"/>
              <a:ext cx="775748" cy="752476"/>
            </a:xfrm>
            <a:prstGeom prst="rect">
              <a:avLst/>
            </a:prstGeom>
          </p:spPr>
        </p:pic>
      </p:grpSp>
      <p:sp>
        <p:nvSpPr>
          <p:cNvPr id="24" name="Rectangle 11"/>
          <p:cNvSpPr>
            <a:spLocks noChangeArrowheads="1"/>
          </p:cNvSpPr>
          <p:nvPr userDrawn="1"/>
        </p:nvSpPr>
        <p:spPr bwMode="auto">
          <a:xfrm>
            <a:off x="838200" y="6671735"/>
            <a:ext cx="2844270" cy="215444"/>
          </a:xfrm>
          <a:prstGeom prst="rect">
            <a:avLst/>
          </a:prstGeom>
          <a:noFill/>
          <a:ln w="12700" cap="sq">
            <a:noFill/>
            <a:miter lim="800000"/>
            <a:headEnd/>
            <a:tailEnd/>
          </a:ln>
          <a:effectLst/>
        </p:spPr>
        <p:txBody>
          <a:bodyPr wrap="square">
            <a:prstTxWarp prst="textNoShape">
              <a:avLst/>
            </a:prstTxWarp>
            <a:spAutoFit/>
          </a:bodyPr>
          <a:lstStyle/>
          <a:p>
            <a:pPr algn="l" eaLnBrk="0" hangingPunct="0">
              <a:lnSpc>
                <a:spcPct val="100000"/>
              </a:lnSpc>
              <a:defRPr/>
            </a:pPr>
            <a:r>
              <a:rPr lang="en-US" sz="800" kern="0" spc="20" dirty="0" smtClean="0">
                <a:solidFill>
                  <a:schemeClr val="bg1">
                    <a:lumMod val="75000"/>
                  </a:schemeClr>
                </a:solidFill>
                <a:ea typeface="Arial Unicode MS" charset="0"/>
                <a:cs typeface="Arial Unicode MS" charset="0"/>
              </a:rPr>
              <a:t>Rev</a:t>
            </a:r>
            <a:r>
              <a:rPr lang="en-US" sz="800" kern="0" spc="20" baseline="0" dirty="0" smtClean="0">
                <a:solidFill>
                  <a:schemeClr val="bg1">
                    <a:lumMod val="75000"/>
                  </a:schemeClr>
                </a:solidFill>
                <a:ea typeface="Arial Unicode MS" charset="0"/>
                <a:cs typeface="Arial Unicode MS" charset="0"/>
              </a:rPr>
              <a:t> </a:t>
            </a:r>
            <a:r>
              <a:rPr lang="en-US" sz="800" kern="0" spc="20" dirty="0" smtClean="0">
                <a:solidFill>
                  <a:schemeClr val="bg1">
                    <a:lumMod val="75000"/>
                  </a:schemeClr>
                </a:solidFill>
                <a:ea typeface="Arial Unicode MS" charset="0"/>
                <a:cs typeface="Arial Unicode MS" charset="0"/>
              </a:rPr>
              <a:t>5058-CO900E</a:t>
            </a:r>
            <a:endParaRPr lang="en-US" sz="800" kern="0" spc="20" dirty="0">
              <a:solidFill>
                <a:schemeClr val="bg1">
                  <a:lumMod val="75000"/>
                </a:schemeClr>
              </a:solidFill>
              <a:ea typeface="Arial Unicode MS" charset="0"/>
              <a:cs typeface="Arial Unicode MS" charset="0"/>
            </a:endParaRPr>
          </a:p>
        </p:txBody>
      </p:sp>
      <p:sp>
        <p:nvSpPr>
          <p:cNvPr id="21" name="Text Box 16"/>
          <p:cNvSpPr txBox="1">
            <a:spLocks noChangeArrowheads="1"/>
          </p:cNvSpPr>
          <p:nvPr userDrawn="1"/>
        </p:nvSpPr>
        <p:spPr bwMode="auto">
          <a:xfrm>
            <a:off x="1276092" y="5105400"/>
            <a:ext cx="2113284" cy="502702"/>
          </a:xfrm>
          <a:prstGeom prst="rect">
            <a:avLst/>
          </a:prstGeom>
          <a:noFill/>
          <a:ln w="9525">
            <a:noFill/>
            <a:miter lim="800000"/>
            <a:headEnd/>
            <a:tailEnd/>
          </a:ln>
        </p:spPr>
        <p:txBody>
          <a:bodyPr wrap="square" anchor="b">
            <a:prstTxWarp prst="textNoShape">
              <a:avLst/>
            </a:prstTxWarp>
            <a:spAutoFit/>
          </a:bodyPr>
          <a:lstStyle>
            <a:defPPr>
              <a:defRPr lang="en-US"/>
            </a:defPPr>
            <a:lvl1pPr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1pPr>
            <a:lvl2pPr marL="4572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2pPr>
            <a:lvl3pPr marL="9144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3pPr>
            <a:lvl4pPr marL="13716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4pPr>
            <a:lvl5pPr marL="1828800" algn="l" rtl="0" fontAlgn="base">
              <a:lnSpc>
                <a:spcPct val="80000"/>
              </a:lnSpc>
              <a:spcBef>
                <a:spcPct val="0"/>
              </a:spcBef>
              <a:spcAft>
                <a:spcPct val="0"/>
              </a:spcAft>
              <a:defRPr sz="3200" kern="1200">
                <a:solidFill>
                  <a:srgbClr val="CC0000"/>
                </a:solidFill>
                <a:latin typeface="Arial Narrow" charset="0"/>
                <a:ea typeface="ＭＳ Ｐゴシック" charset="-128"/>
                <a:cs typeface="ＭＳ Ｐゴシック" charset="-128"/>
              </a:defRPr>
            </a:lvl5pPr>
            <a:lvl6pPr marL="2286000" algn="l" defTabSz="457200" rtl="0" eaLnBrk="1" latinLnBrk="0" hangingPunct="1">
              <a:defRPr sz="3200" kern="1200">
                <a:solidFill>
                  <a:srgbClr val="CC0000"/>
                </a:solidFill>
                <a:latin typeface="Arial Narrow" charset="0"/>
                <a:ea typeface="ＭＳ Ｐゴシック" charset="-128"/>
                <a:cs typeface="ＭＳ Ｐゴシック" charset="-128"/>
              </a:defRPr>
            </a:lvl6pPr>
            <a:lvl7pPr marL="2743200" algn="l" defTabSz="457200" rtl="0" eaLnBrk="1" latinLnBrk="0" hangingPunct="1">
              <a:defRPr sz="3200" kern="1200">
                <a:solidFill>
                  <a:srgbClr val="CC0000"/>
                </a:solidFill>
                <a:latin typeface="Arial Narrow" charset="0"/>
                <a:ea typeface="ＭＳ Ｐゴシック" charset="-128"/>
                <a:cs typeface="ＭＳ Ｐゴシック" charset="-128"/>
              </a:defRPr>
            </a:lvl7pPr>
            <a:lvl8pPr marL="3200400" algn="l" defTabSz="457200" rtl="0" eaLnBrk="1" latinLnBrk="0" hangingPunct="1">
              <a:defRPr sz="3200" kern="1200">
                <a:solidFill>
                  <a:srgbClr val="CC0000"/>
                </a:solidFill>
                <a:latin typeface="Arial Narrow" charset="0"/>
                <a:ea typeface="ＭＳ Ｐゴシック" charset="-128"/>
                <a:cs typeface="ＭＳ Ｐゴシック" charset="-128"/>
              </a:defRPr>
            </a:lvl8pPr>
            <a:lvl9pPr marL="3657600" algn="l" defTabSz="457200" rtl="0" eaLnBrk="1" latinLnBrk="0" hangingPunct="1">
              <a:defRPr sz="3200" kern="1200">
                <a:solidFill>
                  <a:srgbClr val="CC0000"/>
                </a:solidFill>
                <a:latin typeface="Arial Narrow" charset="0"/>
                <a:ea typeface="ＭＳ Ｐゴシック" charset="-128"/>
                <a:cs typeface="ＭＳ Ｐゴシック" charset="-128"/>
              </a:defRPr>
            </a:lvl9pPr>
          </a:lstStyle>
          <a:p>
            <a:pPr marL="0" marR="0" indent="0" algn="l" defTabSz="914400" rtl="0" eaLnBrk="1" fontAlgn="base" latinLnBrk="0" hangingPunct="1">
              <a:lnSpc>
                <a:spcPts val="1580"/>
              </a:lnSpc>
              <a:spcBef>
                <a:spcPct val="0"/>
              </a:spcBef>
              <a:spcAft>
                <a:spcPct val="0"/>
              </a:spcAft>
              <a:buClrTx/>
              <a:buSzTx/>
              <a:buFontTx/>
              <a:buNone/>
              <a:tabLst/>
              <a:defRPr/>
            </a:pPr>
            <a:r>
              <a:rPr lang="en-US" sz="1400" b="1" cap="all" dirty="0" smtClean="0">
                <a:solidFill>
                  <a:schemeClr val="bg2"/>
                </a:solidFill>
              </a:rPr>
              <a:t>PUBLIC</a:t>
            </a:r>
            <a:r>
              <a:rPr lang="en-US" sz="1400" b="1" cap="all" baseline="0" dirty="0" smtClean="0">
                <a:solidFill>
                  <a:schemeClr val="bg2"/>
                </a:solidFill>
              </a:rPr>
              <a:t> INFORMATION</a:t>
            </a:r>
            <a:r>
              <a:rPr lang="en-US" sz="1400" b="1" cap="all" dirty="0" smtClean="0">
                <a:solidFill>
                  <a:schemeClr val="bg2"/>
                </a:solidFill>
              </a:rPr>
              <a:t/>
            </a:r>
            <a:br>
              <a:rPr lang="en-US" sz="1400" b="1" cap="all" dirty="0" smtClean="0">
                <a:solidFill>
                  <a:schemeClr val="bg2"/>
                </a:solidFill>
              </a:rPr>
            </a:br>
            <a:endParaRPr lang="en-US" sz="1400" b="1" dirty="0">
              <a:solidFill>
                <a:schemeClr val="bg1">
                  <a:lumMod val="50000"/>
                </a:schemeClr>
              </a:solidFill>
            </a:endParaRPr>
          </a:p>
        </p:txBody>
      </p:sp>
      <p:pic>
        <p:nvPicPr>
          <p:cNvPr id="29" name="Picture 28" descr="CompanyConfidential.png"/>
          <p:cNvPicPr>
            <a:picLocks noChangeAspect="1"/>
          </p:cNvPicPr>
          <p:nvPr userDrawn="1"/>
        </p:nvPicPr>
        <p:blipFill>
          <a:blip r:embed="rId5"/>
          <a:stretch>
            <a:fillRect/>
          </a:stretch>
        </p:blipFill>
        <p:spPr>
          <a:xfrm>
            <a:off x="729062" y="5080609"/>
            <a:ext cx="673752" cy="412042"/>
          </a:xfrm>
          <a:prstGeom prst="rect">
            <a:avLst/>
          </a:prstGeom>
        </p:spPr>
      </p:pic>
    </p:spTree>
    <p:extLst>
      <p:ext uri="{BB962C8B-B14F-4D97-AF65-F5344CB8AC3E}">
        <p14:creationId xmlns:p14="http://schemas.microsoft.com/office/powerpoint/2010/main" val="2009333626"/>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Right Triangle 8"/>
          <p:cNvSpPr/>
          <p:nvPr userDrawn="1"/>
        </p:nvSpPr>
        <p:spPr bwMode="auto">
          <a:xfrm>
            <a:off x="73910" y="6350767"/>
            <a:ext cx="557784" cy="393192"/>
          </a:xfrm>
          <a:prstGeom prst="rtTriangle">
            <a:avLst/>
          </a:prstGeom>
          <a:gradFill flip="none" rotWithShape="1">
            <a:gsLst>
              <a:gs pos="22000">
                <a:srgbClr val="66B84F"/>
              </a:gs>
              <a:gs pos="99000">
                <a:srgbClr val="1BA33C"/>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t">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en-US" sz="2400" b="1" i="0" kern="0" spc="20" dirty="0">
              <a:solidFill>
                <a:srgbClr val="FFFFFF"/>
              </a:solidFill>
              <a:latin typeface="Arial"/>
              <a:ea typeface="+mn-ea"/>
              <a:cs typeface="Arial"/>
            </a:endParaRPr>
          </a:p>
        </p:txBody>
      </p:sp>
      <p:pic>
        <p:nvPicPr>
          <p:cNvPr id="10" name="Picture 9" descr="Lock2-white.png"/>
          <p:cNvPicPr>
            <a:picLocks noChangeAspect="1"/>
          </p:cNvPicPr>
          <p:nvPr userDrawn="1"/>
        </p:nvPicPr>
        <p:blipFill>
          <a:blip r:embed="rId2"/>
          <a:stretch>
            <a:fillRect/>
          </a:stretch>
        </p:blipFill>
        <p:spPr>
          <a:xfrm>
            <a:off x="81516" y="6486236"/>
            <a:ext cx="217932" cy="225044"/>
          </a:xfrm>
          <a:prstGeom prst="rect">
            <a:avLst/>
          </a:prstGeom>
          <a:effectLst>
            <a:outerShdw blurRad="50800" dist="38100" dir="2700000">
              <a:srgbClr val="000000">
                <a:alpha val="43000"/>
              </a:srgbClr>
            </a:outerShdw>
          </a:effectLst>
        </p:spPr>
      </p:pic>
      <p:sp>
        <p:nvSpPr>
          <p:cNvPr id="2" name="Title 1"/>
          <p:cNvSpPr>
            <a:spLocks noGrp="1"/>
          </p:cNvSpPr>
          <p:nvPr>
            <p:ph type="title" hasCustomPrompt="1"/>
          </p:nvPr>
        </p:nvSpPr>
        <p:spPr/>
        <p:txBody>
          <a:bodyPr/>
          <a:lstStyle>
            <a:lvl1pPr>
              <a:defRPr/>
            </a:lvl1pPr>
          </a:lstStyle>
          <a:p>
            <a:r>
              <a:rPr lang="en-US" dirty="0" smtClean="0"/>
              <a:t>Click to Add Title</a:t>
            </a:r>
            <a:endParaRPr lang="en-US" dirty="0"/>
          </a:p>
        </p:txBody>
      </p:sp>
      <p:sp>
        <p:nvSpPr>
          <p:cNvPr id="5" name="Rectangle 6"/>
          <p:cNvSpPr>
            <a:spLocks noGrp="1" noChangeArrowheads="1"/>
          </p:cNvSpPr>
          <p:nvPr>
            <p:ph type="sldNum" sz="quarter" idx="10"/>
          </p:nvPr>
        </p:nvSpPr>
        <p:spPr/>
        <p:txBody>
          <a:bodyPr/>
          <a:lstStyle>
            <a:lvl1pPr>
              <a:defRPr/>
            </a:lvl1pPr>
          </a:lstStyle>
          <a:p>
            <a:pPr>
              <a:defRPr/>
            </a:pPr>
            <a:fld id="{4458D7BB-C5F0-C74A-897E-AD5E99CA2DB6}" type="slidenum">
              <a:rPr lang="en-US"/>
              <a:pPr>
                <a:defRPr/>
              </a:pPr>
              <a:t>‹#›</a:t>
            </a:fld>
            <a:endParaRPr lang="en-US" dirty="0"/>
          </a:p>
        </p:txBody>
      </p:sp>
      <p:sp>
        <p:nvSpPr>
          <p:cNvPr id="7" name="Content Placeholder 6"/>
          <p:cNvSpPr>
            <a:spLocks noGrp="1"/>
          </p:cNvSpPr>
          <p:nvPr>
            <p:ph sz="quarter" idx="11"/>
          </p:nvPr>
        </p:nvSpPr>
        <p:spPr>
          <a:xfrm>
            <a:off x="152400" y="1295400"/>
            <a:ext cx="8839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1" name="Right Triangle 10"/>
          <p:cNvSpPr/>
          <p:nvPr userDrawn="1"/>
        </p:nvSpPr>
        <p:spPr bwMode="auto">
          <a:xfrm>
            <a:off x="73910" y="6350767"/>
            <a:ext cx="557784" cy="393192"/>
          </a:xfrm>
          <a:prstGeom prst="rtTriangle">
            <a:avLst/>
          </a:prstGeom>
          <a:gradFill flip="none" rotWithShape="1">
            <a:gsLst>
              <a:gs pos="22000">
                <a:srgbClr val="66B84F"/>
              </a:gs>
              <a:gs pos="99000">
                <a:srgbClr val="1BA33C"/>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t">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en-US" sz="2400" b="1" i="0" kern="0" spc="20" dirty="0">
              <a:solidFill>
                <a:srgbClr val="FFFFFF"/>
              </a:solidFill>
              <a:latin typeface="Arial"/>
              <a:ea typeface="+mn-ea"/>
              <a:cs typeface="Arial"/>
            </a:endParaRPr>
          </a:p>
        </p:txBody>
      </p:sp>
      <p:pic>
        <p:nvPicPr>
          <p:cNvPr id="12" name="Picture 11" descr="Lock2-white.png"/>
          <p:cNvPicPr>
            <a:picLocks noChangeAspect="1"/>
          </p:cNvPicPr>
          <p:nvPr userDrawn="1"/>
        </p:nvPicPr>
        <p:blipFill>
          <a:blip r:embed="rId2"/>
          <a:stretch>
            <a:fillRect/>
          </a:stretch>
        </p:blipFill>
        <p:spPr>
          <a:xfrm>
            <a:off x="81516" y="6486236"/>
            <a:ext cx="217932" cy="225044"/>
          </a:xfrm>
          <a:prstGeom prst="rect">
            <a:avLst/>
          </a:prstGeom>
          <a:effectLst>
            <a:outerShdw blurRad="50800" dist="38100" dir="2700000">
              <a:srgbClr val="000000">
                <a:alpha val="43000"/>
              </a:srgbClr>
            </a:outerShdw>
          </a:effectLst>
        </p:spPr>
      </p:pic>
      <p:sp>
        <p:nvSpPr>
          <p:cNvPr id="4" name="Slide Number Placeholder 2"/>
          <p:cNvSpPr>
            <a:spLocks noGrp="1"/>
          </p:cNvSpPr>
          <p:nvPr>
            <p:ph type="sldNum" sz="quarter" idx="10"/>
          </p:nvPr>
        </p:nvSpPr>
        <p:spPr/>
        <p:txBody>
          <a:bodyPr/>
          <a:lstStyle>
            <a:lvl1pPr>
              <a:defRPr/>
            </a:lvl1pPr>
          </a:lstStyle>
          <a:p>
            <a:pPr>
              <a:defRPr/>
            </a:pPr>
            <a:fld id="{15D17A3C-3C90-2C4D-BD99-1B4D3754111E}" type="slidenum">
              <a:rPr lang="en-US"/>
              <a:pPr>
                <a:defRPr/>
              </a:pPr>
              <a:t>‹#›</a:t>
            </a:fld>
            <a:endParaRPr lang="en-US" dirty="0"/>
          </a:p>
        </p:txBody>
      </p:sp>
      <p:sp>
        <p:nvSpPr>
          <p:cNvPr id="6" name="Title 1"/>
          <p:cNvSpPr>
            <a:spLocks noGrp="1"/>
          </p:cNvSpPr>
          <p:nvPr>
            <p:ph type="title"/>
          </p:nvPr>
        </p:nvSpPr>
        <p:spPr>
          <a:xfrm>
            <a:off x="152400" y="245537"/>
            <a:ext cx="7086600" cy="491067"/>
          </a:xfrm>
        </p:spPr>
        <p:txBody>
          <a:bodyPr/>
          <a:lstStyle>
            <a:lvl1pPr>
              <a:defRPr/>
            </a:lvl1pPr>
          </a:lstStyle>
          <a:p>
            <a:r>
              <a:rPr lang="en-US" smtClean="0"/>
              <a:t>Click to edit Master title style</a:t>
            </a:r>
            <a:endParaRPr lang="en-US" dirty="0"/>
          </a:p>
        </p:txBody>
      </p:sp>
      <p:sp>
        <p:nvSpPr>
          <p:cNvPr id="10" name="Text Placeholder 9"/>
          <p:cNvSpPr>
            <a:spLocks noGrp="1"/>
          </p:cNvSpPr>
          <p:nvPr>
            <p:ph type="body" sz="quarter" idx="11" hasCustomPrompt="1"/>
          </p:nvPr>
        </p:nvSpPr>
        <p:spPr>
          <a:xfrm>
            <a:off x="152400" y="677863"/>
            <a:ext cx="7086600" cy="388937"/>
          </a:xfrm>
        </p:spPr>
        <p:txBody>
          <a:bodyPr anchor="t">
            <a:noAutofit/>
          </a:bodyPr>
          <a:lstStyle>
            <a:lvl1pPr algn="l">
              <a:buNone/>
              <a:defRPr sz="2000"/>
            </a:lvl1pPr>
          </a:lstStyle>
          <a:p>
            <a:pPr lvl="0"/>
            <a:r>
              <a:rPr lang="en-US" dirty="0" smtClean="0"/>
              <a:t>Click to add Sub-Title</a:t>
            </a:r>
            <a:endParaRPr lang="en-US" dirty="0"/>
          </a:p>
        </p:txBody>
      </p:sp>
      <p:sp>
        <p:nvSpPr>
          <p:cNvPr id="9" name="Content Placeholder 6"/>
          <p:cNvSpPr>
            <a:spLocks noGrp="1"/>
          </p:cNvSpPr>
          <p:nvPr>
            <p:ph sz="quarter" idx="12"/>
          </p:nvPr>
        </p:nvSpPr>
        <p:spPr>
          <a:xfrm>
            <a:off x="152400" y="1295400"/>
            <a:ext cx="8839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Right Triangle 6"/>
          <p:cNvSpPr/>
          <p:nvPr userDrawn="1"/>
        </p:nvSpPr>
        <p:spPr bwMode="auto">
          <a:xfrm>
            <a:off x="73910" y="6350767"/>
            <a:ext cx="557784" cy="393192"/>
          </a:xfrm>
          <a:prstGeom prst="rtTriangle">
            <a:avLst/>
          </a:prstGeom>
          <a:gradFill flip="none" rotWithShape="1">
            <a:gsLst>
              <a:gs pos="22000">
                <a:srgbClr val="66B84F"/>
              </a:gs>
              <a:gs pos="99000">
                <a:srgbClr val="1BA33C"/>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t">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endParaRPr lang="en-US" sz="2400" b="1" i="0" kern="0" spc="20" dirty="0">
              <a:solidFill>
                <a:srgbClr val="FFFFFF"/>
              </a:solidFill>
              <a:latin typeface="Arial"/>
              <a:ea typeface="+mn-ea"/>
              <a:cs typeface="Arial"/>
            </a:endParaRPr>
          </a:p>
        </p:txBody>
      </p:sp>
      <p:pic>
        <p:nvPicPr>
          <p:cNvPr id="8" name="Picture 7" descr="Lock2-white.png"/>
          <p:cNvPicPr>
            <a:picLocks noChangeAspect="1"/>
          </p:cNvPicPr>
          <p:nvPr userDrawn="1"/>
        </p:nvPicPr>
        <p:blipFill>
          <a:blip r:embed="rId2"/>
          <a:stretch>
            <a:fillRect/>
          </a:stretch>
        </p:blipFill>
        <p:spPr>
          <a:xfrm>
            <a:off x="81516" y="6486236"/>
            <a:ext cx="217932" cy="225044"/>
          </a:xfrm>
          <a:prstGeom prst="rect">
            <a:avLst/>
          </a:prstGeom>
          <a:effectLst>
            <a:outerShdw blurRad="50800" dist="38100" dir="2700000">
              <a:srgbClr val="000000">
                <a:alpha val="43000"/>
              </a:srgbClr>
            </a:outerShdw>
          </a:effectLst>
        </p:spPr>
      </p:pic>
      <p:sp>
        <p:nvSpPr>
          <p:cNvPr id="4" name="Slide Number Placeholder 2"/>
          <p:cNvSpPr>
            <a:spLocks noGrp="1"/>
          </p:cNvSpPr>
          <p:nvPr>
            <p:ph type="sldNum" sz="quarter" idx="10"/>
          </p:nvPr>
        </p:nvSpPr>
        <p:spPr/>
        <p:txBody>
          <a:bodyPr/>
          <a:lstStyle>
            <a:lvl1pPr>
              <a:defRPr/>
            </a:lvl1pPr>
          </a:lstStyle>
          <a:p>
            <a:pPr>
              <a:defRPr/>
            </a:pPr>
            <a:fld id="{15D17A3C-3C90-2C4D-BD99-1B4D3754111E}" type="slidenum">
              <a:rPr lang="en-US"/>
              <a:pPr>
                <a:defRPr/>
              </a:pPr>
              <a:t>‹#›</a:t>
            </a:fld>
            <a:endParaRPr lang="en-US" dirty="0"/>
          </a:p>
        </p:txBody>
      </p:sp>
      <p:sp>
        <p:nvSpPr>
          <p:cNvPr id="6" name="Title 1"/>
          <p:cNvSpPr>
            <a:spLocks noGrp="1"/>
          </p:cNvSpPr>
          <p:nvPr>
            <p:ph type="title" hasCustomPrompt="1"/>
          </p:nvPr>
        </p:nvSpPr>
        <p:spPr>
          <a:xfrm>
            <a:off x="152400" y="152400"/>
            <a:ext cx="7086600" cy="914399"/>
          </a:xfrm>
        </p:spPr>
        <p:txBody>
          <a:bodyPr/>
          <a:lstStyle>
            <a:lvl1pPr>
              <a:defRPr/>
            </a:lvl1pPr>
          </a:lstStyle>
          <a:p>
            <a:r>
              <a:rPr lang="en-US" dirty="0" smtClean="0"/>
              <a:t>Click to Add Title</a:t>
            </a:r>
            <a:endParaRPr lang="en-US" dirty="0"/>
          </a:p>
        </p:txBody>
      </p:sp>
      <p:sp>
        <p:nvSpPr>
          <p:cNvPr id="24" name="Rectangle 10"/>
          <p:cNvSpPr>
            <a:spLocks noGrp="1" noChangeArrowheads="1"/>
          </p:cNvSpPr>
          <p:nvPr>
            <p:ph idx="1"/>
          </p:nvPr>
        </p:nvSpPr>
        <p:spPr bwMode="auto">
          <a:xfrm>
            <a:off x="152400" y="1219200"/>
            <a:ext cx="8763000" cy="5410200"/>
          </a:xfrm>
          <a:prstGeom prst="rect">
            <a:avLst/>
          </a:prstGeom>
          <a:noFill/>
          <a:ln w="9525">
            <a:noFill/>
            <a:miter lim="800000"/>
            <a:headEnd/>
            <a:tailEnd/>
          </a:ln>
          <a:effectLst/>
        </p:spPr>
        <p:txBody>
          <a:bodyPr tIns="91440" bIns="91440" anchor="ctr"/>
          <a:lstStyle>
            <a:lvl1pPr algn="ctr">
              <a:lnSpc>
                <a:spcPct val="100000"/>
              </a:lnSpc>
              <a:spcBef>
                <a:spcPts val="0"/>
              </a:spcBef>
              <a:buNone/>
              <a:defRPr sz="2400">
                <a:solidFill>
                  <a:schemeClr val="bg2"/>
                </a:solidFill>
              </a:defRPr>
            </a:lvl1pPr>
          </a:lstStyle>
          <a:p>
            <a:pPr lvl="0"/>
            <a:r>
              <a:rPr lang="en-US" noProof="0" smtClean="0"/>
              <a:t>Click to edit Master text styles</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theme" Target="../theme/theme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430" name="Rectangle 30"/>
          <p:cNvSpPr>
            <a:spLocks noChangeArrowheads="1"/>
          </p:cNvSpPr>
          <p:nvPr/>
        </p:nvSpPr>
        <p:spPr bwMode="auto">
          <a:xfrm>
            <a:off x="73152" y="1179576"/>
            <a:ext cx="8988552" cy="5559552"/>
          </a:xfrm>
          <a:prstGeom prst="rect">
            <a:avLst/>
          </a:prstGeom>
          <a:gradFill>
            <a:gsLst>
              <a:gs pos="0">
                <a:schemeClr val="bg1">
                  <a:lumMod val="85000"/>
                </a:schemeClr>
              </a:gs>
              <a:gs pos="6000">
                <a:schemeClr val="bg1"/>
              </a:gs>
            </a:gsLst>
            <a:lin ang="5400000" scaled="0"/>
          </a:gradFill>
          <a:ln>
            <a:headEnd/>
            <a:tailEnd/>
          </a:ln>
          <a:effectLst/>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02406" name="Rectangle 6"/>
          <p:cNvSpPr>
            <a:spLocks noGrp="1" noChangeArrowheads="1"/>
          </p:cNvSpPr>
          <p:nvPr>
            <p:ph type="sldNum" sz="quarter" idx="4"/>
          </p:nvPr>
        </p:nvSpPr>
        <p:spPr bwMode="auto">
          <a:xfrm>
            <a:off x="8610600" y="6688669"/>
            <a:ext cx="45085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lnSpc>
                <a:spcPct val="100000"/>
              </a:lnSpc>
              <a:defRPr sz="800">
                <a:solidFill>
                  <a:srgbClr val="FFFFFF"/>
                </a:solidFill>
                <a:latin typeface="+mn-lt"/>
              </a:defRPr>
            </a:lvl1pPr>
          </a:lstStyle>
          <a:p>
            <a:pPr>
              <a:defRPr/>
            </a:pPr>
            <a:fld id="{88F643DE-FFD1-CA4C-BBC2-D70230DFA570}" type="slidenum">
              <a:rPr lang="en-US" smtClean="0"/>
              <a:pPr>
                <a:defRPr/>
              </a:pPr>
              <a:t>‹#›</a:t>
            </a:fld>
            <a:endParaRPr lang="en-US" dirty="0"/>
          </a:p>
        </p:txBody>
      </p:sp>
      <p:sp>
        <p:nvSpPr>
          <p:cNvPr id="102423" name="Rectangle 23"/>
          <p:cNvSpPr>
            <a:spLocks noChangeArrowheads="1"/>
          </p:cNvSpPr>
          <p:nvPr/>
        </p:nvSpPr>
        <p:spPr bwMode="auto">
          <a:xfrm>
            <a:off x="-15680" y="6688669"/>
            <a:ext cx="8859838"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kern="0" spc="20" dirty="0">
                <a:solidFill>
                  <a:schemeClr val="bg1"/>
                </a:solidFill>
                <a:ea typeface="Arial Unicode MS" charset="0"/>
                <a:cs typeface="Arial Unicode MS" charset="0"/>
              </a:rPr>
              <a:t>Copyright</a:t>
            </a:r>
            <a:r>
              <a:rPr lang="en-US" sz="800" kern="0" spc="20" dirty="0" smtClean="0">
                <a:solidFill>
                  <a:schemeClr val="bg1"/>
                </a:solidFill>
                <a:ea typeface="Arial Unicode MS" charset="0"/>
                <a:cs typeface="Arial Unicode MS" charset="0"/>
              </a:rPr>
              <a:t> </a:t>
            </a:r>
            <a:r>
              <a:rPr lang="en-US" sz="800" kern="0" spc="20" baseline="0" dirty="0" smtClean="0">
                <a:solidFill>
                  <a:schemeClr val="bg1"/>
                </a:solidFill>
                <a:ea typeface="Arial Unicode MS" charset="0"/>
                <a:cs typeface="Arial Unicode MS" charset="0"/>
              </a:rPr>
              <a:t> </a:t>
            </a:r>
            <a:r>
              <a:rPr lang="en-US" sz="800" kern="0" spc="20" dirty="0" smtClean="0">
                <a:solidFill>
                  <a:schemeClr val="bg1"/>
                </a:solidFill>
                <a:ea typeface="Arial Unicode MS" charset="0"/>
                <a:cs typeface="Arial Unicode MS" charset="0"/>
              </a:rPr>
              <a:t>© 2014</a:t>
            </a:r>
            <a:r>
              <a:rPr lang="en-US" sz="800" kern="0" spc="20" dirty="0" smtClean="0">
                <a:solidFill>
                  <a:srgbClr val="FFFFFF"/>
                </a:solidFill>
                <a:ea typeface="Arial Unicode MS" charset="0"/>
                <a:cs typeface="Arial Unicode MS" charset="0"/>
              </a:rPr>
              <a:t> </a:t>
            </a:r>
            <a:r>
              <a:rPr lang="en-US" sz="800" kern="0" spc="20" dirty="0" smtClean="0">
                <a:solidFill>
                  <a:schemeClr val="bg1"/>
                </a:solidFill>
                <a:ea typeface="Arial Unicode MS" charset="0"/>
                <a:cs typeface="Arial Unicode MS" charset="0"/>
              </a:rPr>
              <a:t>Rockwell </a:t>
            </a:r>
            <a:r>
              <a:rPr lang="en-US" sz="800" kern="0" spc="20" dirty="0">
                <a:solidFill>
                  <a:schemeClr val="bg1"/>
                </a:solidFill>
                <a:ea typeface="Arial Unicode MS" charset="0"/>
                <a:cs typeface="Arial Unicode MS" charset="0"/>
              </a:rPr>
              <a:t>Automation, Inc. All</a:t>
            </a:r>
            <a:r>
              <a:rPr lang="en-US" sz="800" kern="0" spc="20" dirty="0" smtClean="0">
                <a:solidFill>
                  <a:schemeClr val="bg1"/>
                </a:solidFill>
                <a:ea typeface="Arial Unicode MS" charset="0"/>
                <a:cs typeface="Arial Unicode MS" charset="0"/>
              </a:rPr>
              <a:t> Rights </a:t>
            </a:r>
            <a:r>
              <a:rPr lang="en-US" sz="800" kern="0" spc="20" dirty="0">
                <a:solidFill>
                  <a:schemeClr val="bg1"/>
                </a:solidFill>
                <a:ea typeface="Arial Unicode MS" charset="0"/>
                <a:cs typeface="Arial Unicode MS" charset="0"/>
              </a:rPr>
              <a:t>R</a:t>
            </a:r>
            <a:r>
              <a:rPr lang="en-US" sz="800" kern="0" spc="20" dirty="0" smtClean="0">
                <a:solidFill>
                  <a:schemeClr val="bg1"/>
                </a:solidFill>
                <a:ea typeface="Arial Unicode MS" charset="0"/>
                <a:cs typeface="Arial Unicode MS" charset="0"/>
              </a:rPr>
              <a:t>eserved</a:t>
            </a:r>
            <a:r>
              <a:rPr lang="en-US" sz="800" kern="0" spc="20" dirty="0">
                <a:solidFill>
                  <a:schemeClr val="bg1"/>
                </a:solidFill>
                <a:ea typeface="Arial Unicode MS" charset="0"/>
                <a:cs typeface="Arial Unicode MS" charset="0"/>
              </a:rPr>
              <a:t>.</a:t>
            </a:r>
          </a:p>
        </p:txBody>
      </p:sp>
      <p:sp>
        <p:nvSpPr>
          <p:cNvPr id="15" name="Rectangle 14"/>
          <p:cNvSpPr/>
          <p:nvPr/>
        </p:nvSpPr>
        <p:spPr bwMode="auto">
          <a:xfrm>
            <a:off x="73152" y="54864"/>
            <a:ext cx="7242048" cy="1069848"/>
          </a:xfrm>
          <a:prstGeom prst="rect">
            <a:avLst/>
          </a:prstGeom>
          <a:gradFill flip="none" rotWithShape="1">
            <a:gsLst>
              <a:gs pos="1000">
                <a:schemeClr val="bg1">
                  <a:lumMod val="85000"/>
                </a:schemeClr>
              </a:gs>
              <a:gs pos="75000">
                <a:schemeClr val="bg1"/>
              </a:gs>
            </a:gsLst>
            <a:lin ang="0" scaled="0"/>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rtl="0" eaLnBrk="0" fontAlgn="base" hangingPunct="0">
              <a:lnSpc>
                <a:spcPct val="100000"/>
              </a:lnSpc>
              <a:spcBef>
                <a:spcPct val="0"/>
              </a:spcBef>
              <a:spcAft>
                <a:spcPct val="0"/>
              </a:spcAft>
              <a:defRPr/>
            </a:pPr>
            <a:endParaRPr lang="en-US" sz="2400" kern="1200" dirty="0">
              <a:solidFill>
                <a:schemeClr val="tx1"/>
              </a:solidFill>
              <a:latin typeface="Arial" charset="0"/>
              <a:ea typeface="+mn-ea"/>
              <a:cs typeface="+mn-cs"/>
            </a:endParaRPr>
          </a:p>
        </p:txBody>
      </p:sp>
      <p:sp>
        <p:nvSpPr>
          <p:cNvPr id="1027" name="Rectangle 2"/>
          <p:cNvSpPr>
            <a:spLocks noGrp="1" noChangeArrowheads="1"/>
          </p:cNvSpPr>
          <p:nvPr>
            <p:ph type="title"/>
          </p:nvPr>
        </p:nvSpPr>
        <p:spPr bwMode="auto">
          <a:xfrm>
            <a:off x="152400" y="152400"/>
            <a:ext cx="7086600" cy="914399"/>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dirty="0"/>
              <a:t>Click to </a:t>
            </a:r>
            <a:r>
              <a:rPr lang="en-US" dirty="0" smtClean="0"/>
              <a:t>Edit Master</a:t>
            </a:r>
            <a:endParaRPr lang="en-US" dirty="0"/>
          </a:p>
        </p:txBody>
      </p:sp>
      <p:sp>
        <p:nvSpPr>
          <p:cNvPr id="14" name="Text Placeholder 13"/>
          <p:cNvSpPr>
            <a:spLocks noGrp="1"/>
          </p:cNvSpPr>
          <p:nvPr>
            <p:ph type="body" idx="1"/>
          </p:nvPr>
        </p:nvSpPr>
        <p:spPr>
          <a:xfrm>
            <a:off x="152400" y="1295400"/>
            <a:ext cx="8839200" cy="5334000"/>
          </a:xfrm>
          <a:prstGeom prst="rect">
            <a:avLst/>
          </a:prstGeom>
        </p:spPr>
        <p:txBody>
          <a:bodyPr vert="horz" lIns="91440" tIns="45720" rIns="91440" bIns="45720" rtlCol="0">
            <a:normAutofit/>
          </a:body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Rectangle 30"/>
          <p:cNvSpPr>
            <a:spLocks noChangeArrowheads="1"/>
          </p:cNvSpPr>
          <p:nvPr userDrawn="1"/>
        </p:nvSpPr>
        <p:spPr bwMode="auto">
          <a:xfrm>
            <a:off x="7388352" y="54864"/>
            <a:ext cx="1673352" cy="1069848"/>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12" name="Picture 10" descr="Rockwell_Automation_White.png"/>
          <p:cNvPicPr>
            <a:picLocks noChangeAspect="1"/>
          </p:cNvPicPr>
          <p:nvPr userDrawn="1"/>
        </p:nvPicPr>
        <p:blipFill>
          <a:blip r:embed="rId23"/>
          <a:srcRect/>
          <a:stretch>
            <a:fillRect/>
          </a:stretch>
        </p:blipFill>
        <p:spPr bwMode="auto">
          <a:xfrm>
            <a:off x="7623175" y="474134"/>
            <a:ext cx="1216025" cy="285750"/>
          </a:xfrm>
          <a:prstGeom prst="rect">
            <a:avLst/>
          </a:prstGeom>
          <a:noFill/>
          <a:ln w="9525">
            <a:noFill/>
            <a:miter lim="800000"/>
            <a:headEnd/>
            <a:tailEnd/>
          </a:ln>
        </p:spPr>
      </p:pic>
      <p:sp>
        <p:nvSpPr>
          <p:cNvPr id="10" name="Text Box 16"/>
          <p:cNvSpPr txBox="1">
            <a:spLocks noChangeArrowheads="1"/>
          </p:cNvSpPr>
          <p:nvPr userDrawn="1"/>
        </p:nvSpPr>
        <p:spPr bwMode="auto">
          <a:xfrm>
            <a:off x="-16940" y="6701044"/>
            <a:ext cx="1165384" cy="190821"/>
          </a:xfrm>
          <a:prstGeom prst="rect">
            <a:avLst/>
          </a:prstGeom>
          <a:noFill/>
          <a:ln w="9525">
            <a:noFill/>
            <a:miter lim="800000"/>
            <a:headEnd/>
            <a:tailEnd/>
          </a:ln>
        </p:spPr>
        <p:txBody>
          <a:bodyPr wrap="none" anchor="b">
            <a:prstTxWarp prst="textNoShape">
              <a:avLst/>
            </a:prstTxWarp>
            <a:spAutoFit/>
          </a:bodyPr>
          <a:lstStyle/>
          <a:p>
            <a:r>
              <a:rPr lang="en-US" sz="800" b="1" kern="0" cap="all" spc="20" dirty="0" smtClean="0">
                <a:solidFill>
                  <a:schemeClr val="bg1"/>
                </a:solidFill>
              </a:rPr>
              <a:t>PUBLIC INFORMATION</a:t>
            </a:r>
            <a:endParaRPr lang="en-US" sz="800" b="1" kern="0" spc="2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2" r:id="rId1"/>
    <p:sldLayoutId id="2147483820" r:id="rId2"/>
    <p:sldLayoutId id="2147483836" r:id="rId3"/>
    <p:sldLayoutId id="2147483837" r:id="rId4"/>
    <p:sldLayoutId id="2147483843" r:id="rId5"/>
    <p:sldLayoutId id="2147483844" r:id="rId6"/>
    <p:sldLayoutId id="2147483773" r:id="rId7"/>
    <p:sldLayoutId id="2147483857" r:id="rId8"/>
    <p:sldLayoutId id="2147483774" r:id="rId9"/>
    <p:sldLayoutId id="2147483777" r:id="rId10"/>
    <p:sldLayoutId id="2147483778" r:id="rId11"/>
    <p:sldLayoutId id="2147483853" r:id="rId12"/>
    <p:sldLayoutId id="2147483854" r:id="rId13"/>
    <p:sldLayoutId id="2147483775" r:id="rId14"/>
    <p:sldLayoutId id="2147483779" r:id="rId15"/>
    <p:sldLayoutId id="2147483819" r:id="rId16"/>
    <p:sldLayoutId id="2147483838" r:id="rId17"/>
    <p:sldLayoutId id="2147483846" r:id="rId18"/>
    <p:sldLayoutId id="2147483845" r:id="rId19"/>
    <p:sldLayoutId id="2147483839" r:id="rId20"/>
    <p:sldLayoutId id="2147483859" r:id="rId21"/>
  </p:sldLayoutIdLst>
  <p:transition spd="med"/>
  <p:timing>
    <p:tnLst>
      <p:par>
        <p:cTn id="1" dur="indefinite" restart="never" nodeType="tmRoot"/>
      </p:par>
    </p:tnLst>
  </p:timing>
  <p:hf hdr="0" ftr="0" dt="0"/>
  <p:txStyles>
    <p:titleStyle>
      <a:lvl1pPr algn="l" rtl="0" eaLnBrk="1" fontAlgn="base" hangingPunct="1">
        <a:lnSpc>
          <a:spcPts val="3000"/>
        </a:lnSpc>
        <a:spcBef>
          <a:spcPct val="0"/>
        </a:spcBef>
        <a:spcAft>
          <a:spcPct val="0"/>
        </a:spcAft>
        <a:defRPr sz="3000">
          <a:solidFill>
            <a:schemeClr val="accent1"/>
          </a:solidFill>
          <a:latin typeface="Arial"/>
          <a:ea typeface="+mj-ea"/>
          <a:cs typeface="Arial"/>
        </a:defRPr>
      </a:lvl1pPr>
      <a:lvl2pPr algn="l" rtl="0" eaLnBrk="1" fontAlgn="base" hangingPunct="1">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2pPr>
      <a:lvl3pPr algn="l" rtl="0" eaLnBrk="1" fontAlgn="base" hangingPunct="1">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3pPr>
      <a:lvl4pPr algn="l" rtl="0" eaLnBrk="1" fontAlgn="base" hangingPunct="1">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4pPr>
      <a:lvl5pPr algn="l" rtl="0" eaLnBrk="1" fontAlgn="base" hangingPunct="1">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5pPr>
      <a:lvl6pPr marL="457200" algn="l" rtl="0" eaLnBrk="1" fontAlgn="base" hangingPunct="1">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6pPr>
      <a:lvl7pPr marL="914400" algn="l" rtl="0" eaLnBrk="1" fontAlgn="base" hangingPunct="1">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7pPr>
      <a:lvl8pPr marL="1371600" algn="l" rtl="0" eaLnBrk="1" fontAlgn="base" hangingPunct="1">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8pPr>
      <a:lvl9pPr marL="1828800" algn="l" rtl="0" eaLnBrk="1" fontAlgn="base" hangingPunct="1">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9pPr>
    </p:titleStyle>
    <p:bodyStyle>
      <a:lvl1pPr marL="287338" indent="-287338" algn="l" rtl="0" eaLnBrk="1" fontAlgn="base" hangingPunct="1">
        <a:lnSpc>
          <a:spcPct val="100000"/>
        </a:lnSpc>
        <a:spcBef>
          <a:spcPts val="0"/>
        </a:spcBef>
        <a:spcAft>
          <a:spcPts val="600"/>
        </a:spcAft>
        <a:buClr>
          <a:srgbClr val="BB2332"/>
        </a:buClr>
        <a:buFont typeface="Wingdings" charset="2"/>
        <a:buChar char="§"/>
        <a:defRPr sz="2400">
          <a:solidFill>
            <a:schemeClr val="tx1"/>
          </a:solidFill>
          <a:latin typeface="+mn-lt"/>
          <a:ea typeface="+mn-ea"/>
          <a:cs typeface="+mn-cs"/>
        </a:defRPr>
      </a:lvl1pPr>
      <a:lvl2pPr marL="804863" indent="-228600" algn="l" rtl="0" eaLnBrk="1" fontAlgn="base" hangingPunct="1">
        <a:lnSpc>
          <a:spcPct val="100000"/>
        </a:lnSpc>
        <a:spcBef>
          <a:spcPts val="0"/>
        </a:spcBef>
        <a:spcAft>
          <a:spcPts val="600"/>
        </a:spcAft>
        <a:buClr>
          <a:schemeClr val="bg1">
            <a:lumMod val="50000"/>
          </a:schemeClr>
        </a:buClr>
        <a:buSzPct val="80000"/>
        <a:buFont typeface="Wingdings" charset="2"/>
        <a:buChar char="§"/>
        <a:defRPr sz="2400">
          <a:solidFill>
            <a:schemeClr val="tx1"/>
          </a:solidFill>
          <a:latin typeface="+mn-lt"/>
          <a:ea typeface="+mn-ea"/>
        </a:defRPr>
      </a:lvl2pPr>
      <a:lvl3pPr marL="1262063" indent="-228600" algn="l" rtl="0" eaLnBrk="1" fontAlgn="base" hangingPunct="1">
        <a:lnSpc>
          <a:spcPct val="100000"/>
        </a:lnSpc>
        <a:spcBef>
          <a:spcPts val="0"/>
        </a:spcBef>
        <a:spcAft>
          <a:spcPts val="600"/>
        </a:spcAft>
        <a:buClr>
          <a:schemeClr val="bg1">
            <a:lumMod val="50000"/>
          </a:schemeClr>
        </a:buClr>
        <a:buSzPct val="80000"/>
        <a:buFont typeface="Wingdings" charset="2"/>
        <a:buChar char="§"/>
        <a:defRPr sz="2000">
          <a:solidFill>
            <a:schemeClr val="tx1"/>
          </a:solidFill>
          <a:latin typeface="+mn-lt"/>
          <a:ea typeface="+mn-ea"/>
        </a:defRPr>
      </a:lvl3pPr>
      <a:lvl4pPr marL="1600200" indent="-228600" algn="l" rtl="0" eaLnBrk="1" fontAlgn="base" hangingPunct="1">
        <a:lnSpc>
          <a:spcPct val="100000"/>
        </a:lnSpc>
        <a:spcBef>
          <a:spcPts val="0"/>
        </a:spcBef>
        <a:spcAft>
          <a:spcPts val="600"/>
        </a:spcAft>
        <a:buClr>
          <a:schemeClr val="bg1">
            <a:lumMod val="50000"/>
          </a:schemeClr>
        </a:buClr>
        <a:buFont typeface="Wingdings" charset="2"/>
        <a:buChar char="§"/>
        <a:defRPr sz="1600" cap="none">
          <a:solidFill>
            <a:schemeClr val="tx1"/>
          </a:solidFill>
          <a:latin typeface="Arial" charset="0"/>
          <a:ea typeface="+mn-ea"/>
        </a:defRPr>
      </a:lvl4pPr>
      <a:lvl5pPr marL="2057400" indent="-228600" algn="l" rtl="0" eaLnBrk="1" fontAlgn="base" hangingPunct="1">
        <a:lnSpc>
          <a:spcPct val="100000"/>
        </a:lnSpc>
        <a:spcBef>
          <a:spcPts val="0"/>
        </a:spcBef>
        <a:spcAft>
          <a:spcPts val="600"/>
        </a:spcAft>
        <a:buClr>
          <a:schemeClr val="bg1">
            <a:lumMod val="50000"/>
          </a:schemeClr>
        </a:buClr>
        <a:buFont typeface="Wingdings" charset="2"/>
        <a:buChar char="§"/>
        <a:defRPr sz="1400" cap="none">
          <a:solidFill>
            <a:schemeClr val="tx1"/>
          </a:solidFill>
          <a:latin typeface="Arial" charset="0"/>
          <a:ea typeface="+mn-ea"/>
        </a:defRPr>
      </a:lvl5pPr>
      <a:lvl6pPr marL="2514600" indent="-228600" algn="l" rtl="0" eaLnBrk="1" fontAlgn="base" hangingPunct="1">
        <a:spcBef>
          <a:spcPct val="20000"/>
        </a:spcBef>
        <a:spcAft>
          <a:spcPct val="0"/>
        </a:spcAft>
        <a:buClr>
          <a:srgbClr val="BB2332"/>
        </a:buClr>
        <a:buChar char="»"/>
        <a:defRPr sz="2000">
          <a:solidFill>
            <a:schemeClr val="tx1"/>
          </a:solidFill>
          <a:latin typeface="Arial" charset="0"/>
          <a:ea typeface="+mn-ea"/>
        </a:defRPr>
      </a:lvl6pPr>
      <a:lvl7pPr marL="2971800" indent="-228600" algn="l" rtl="0" eaLnBrk="1" fontAlgn="base" hangingPunct="1">
        <a:spcBef>
          <a:spcPct val="20000"/>
        </a:spcBef>
        <a:spcAft>
          <a:spcPct val="0"/>
        </a:spcAft>
        <a:buClr>
          <a:srgbClr val="BB2332"/>
        </a:buClr>
        <a:buChar char="»"/>
        <a:defRPr sz="2000">
          <a:solidFill>
            <a:schemeClr val="tx1"/>
          </a:solidFill>
          <a:latin typeface="Arial" charset="0"/>
          <a:ea typeface="+mn-ea"/>
        </a:defRPr>
      </a:lvl7pPr>
      <a:lvl8pPr marL="3429000" indent="-228600" algn="l" rtl="0" eaLnBrk="1" fontAlgn="base" hangingPunct="1">
        <a:spcBef>
          <a:spcPct val="20000"/>
        </a:spcBef>
        <a:spcAft>
          <a:spcPct val="0"/>
        </a:spcAft>
        <a:buClr>
          <a:srgbClr val="BB2332"/>
        </a:buClr>
        <a:buChar char="»"/>
        <a:defRPr sz="2000">
          <a:solidFill>
            <a:schemeClr val="tx1"/>
          </a:solidFill>
          <a:latin typeface="Arial" charset="0"/>
          <a:ea typeface="+mn-ea"/>
        </a:defRPr>
      </a:lvl8pPr>
      <a:lvl9pPr marL="3886200" indent="-228600" algn="l" rtl="0" eaLnBrk="1" fontAlgn="base" hangingPunct="1">
        <a:spcBef>
          <a:spcPct val="20000"/>
        </a:spcBef>
        <a:spcAft>
          <a:spcPct val="0"/>
        </a:spcAft>
        <a:buClr>
          <a:srgbClr val="BB2332"/>
        </a:buClr>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schemeClr>
        </a:solidFill>
        <a:effectLst/>
      </p:bgPr>
    </p:bg>
    <p:spTree>
      <p:nvGrpSpPr>
        <p:cNvPr id="1" name=""/>
        <p:cNvGrpSpPr/>
        <p:nvPr/>
      </p:nvGrpSpPr>
      <p:grpSpPr>
        <a:xfrm>
          <a:off x="0" y="0"/>
          <a:ext cx="0" cy="0"/>
          <a:chOff x="0" y="0"/>
          <a:chExt cx="0" cy="0"/>
        </a:xfrm>
      </p:grpSpPr>
      <p:sp>
        <p:nvSpPr>
          <p:cNvPr id="102430" name="Rectangle 30"/>
          <p:cNvSpPr>
            <a:spLocks noChangeArrowheads="1"/>
          </p:cNvSpPr>
          <p:nvPr userDrawn="1"/>
        </p:nvSpPr>
        <p:spPr bwMode="auto">
          <a:xfrm>
            <a:off x="76200" y="1179576"/>
            <a:ext cx="8991600" cy="5562600"/>
          </a:xfrm>
          <a:prstGeom prst="rect">
            <a:avLst/>
          </a:prstGeom>
          <a:gradFill>
            <a:gsLst>
              <a:gs pos="0">
                <a:schemeClr val="tx1"/>
              </a:gs>
              <a:gs pos="100000">
                <a:schemeClr val="bg2"/>
              </a:gs>
            </a:gsLst>
          </a:gradFill>
          <a:ln>
            <a:headEnd/>
            <a:tailEnd/>
          </a:ln>
          <a:effectLst/>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sp>
        <p:nvSpPr>
          <p:cNvPr id="102406" name="Rectangle 6"/>
          <p:cNvSpPr>
            <a:spLocks noGrp="1" noChangeArrowheads="1"/>
          </p:cNvSpPr>
          <p:nvPr>
            <p:ph type="sldNum" sz="quarter" idx="4"/>
          </p:nvPr>
        </p:nvSpPr>
        <p:spPr bwMode="auto">
          <a:xfrm>
            <a:off x="8610600" y="6688668"/>
            <a:ext cx="450850" cy="16086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lnSpc>
                <a:spcPct val="100000"/>
              </a:lnSpc>
              <a:defRPr sz="800">
                <a:solidFill>
                  <a:srgbClr val="474747"/>
                </a:solidFill>
                <a:latin typeface="+mn-lt"/>
              </a:defRPr>
            </a:lvl1pPr>
          </a:lstStyle>
          <a:p>
            <a:pPr>
              <a:defRPr/>
            </a:pPr>
            <a:fld id="{88F643DE-FFD1-CA4C-BBC2-D70230DFA570}" type="slidenum">
              <a:rPr lang="en-US" smtClean="0"/>
              <a:pPr>
                <a:defRPr/>
              </a:pPr>
              <a:t>‹#›</a:t>
            </a:fld>
            <a:endParaRPr lang="en-US" dirty="0"/>
          </a:p>
        </p:txBody>
      </p:sp>
      <p:sp>
        <p:nvSpPr>
          <p:cNvPr id="15" name="Rectangle 14"/>
          <p:cNvSpPr/>
          <p:nvPr/>
        </p:nvSpPr>
        <p:spPr bwMode="auto">
          <a:xfrm>
            <a:off x="76200" y="59266"/>
            <a:ext cx="7239001" cy="1066800"/>
          </a:xfrm>
          <a:prstGeom prst="rect">
            <a:avLst/>
          </a:prstGeom>
          <a:gradFill>
            <a:gsLst>
              <a:gs pos="0">
                <a:schemeClr val="tx1"/>
              </a:gs>
              <a:gs pos="100000">
                <a:schemeClr val="bg2"/>
              </a:gs>
            </a:gsLst>
          </a:gradFill>
          <a:ln>
            <a:headEnd type="none" w="sm" len="sm"/>
            <a:tailEnd type="none" w="sm" len="sm"/>
          </a:ln>
          <a:effectLst/>
        </p:spPr>
        <p:style>
          <a:lnRef idx="0">
            <a:schemeClr val="accent4"/>
          </a:lnRef>
          <a:fillRef idx="3">
            <a:schemeClr val="accent4"/>
          </a:fillRef>
          <a:effectRef idx="3">
            <a:schemeClr val="accent4"/>
          </a:effectRef>
          <a:fontRef idx="minor">
            <a:schemeClr val="lt1"/>
          </a:fontRef>
        </p:style>
        <p:txBody>
          <a:bodyPr/>
          <a:lstStyle/>
          <a:p>
            <a:pPr algn="r" eaLnBrk="0" hangingPunct="0">
              <a:lnSpc>
                <a:spcPct val="85000"/>
              </a:lnSpc>
              <a:spcBef>
                <a:spcPct val="50000"/>
              </a:spcBef>
              <a:defRPr/>
            </a:pPr>
            <a:endParaRPr lang="en-US" dirty="0">
              <a:latin typeface="Arial Narrow" pitchFamily="34" charset="0"/>
              <a:ea typeface="Arial Unicode MS" pitchFamily="34" charset="-128"/>
              <a:cs typeface="Arial Unicode MS" pitchFamily="34" charset="-128"/>
            </a:endParaRPr>
          </a:p>
        </p:txBody>
      </p:sp>
      <p:sp>
        <p:nvSpPr>
          <p:cNvPr id="1027" name="Rectangle 2"/>
          <p:cNvSpPr>
            <a:spLocks noGrp="1" noChangeArrowheads="1"/>
          </p:cNvSpPr>
          <p:nvPr>
            <p:ph type="title"/>
          </p:nvPr>
        </p:nvSpPr>
        <p:spPr bwMode="auto">
          <a:xfrm>
            <a:off x="152400" y="239713"/>
            <a:ext cx="7086600"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dirty="0"/>
              <a:t>Click to </a:t>
            </a:r>
            <a:r>
              <a:rPr lang="en-US" dirty="0" smtClean="0"/>
              <a:t>Add Title</a:t>
            </a:r>
            <a:endParaRPr lang="en-US" dirty="0"/>
          </a:p>
        </p:txBody>
      </p:sp>
      <p:sp>
        <p:nvSpPr>
          <p:cNvPr id="18" name="Rectangle 11"/>
          <p:cNvSpPr>
            <a:spLocks noChangeArrowheads="1"/>
          </p:cNvSpPr>
          <p:nvPr/>
        </p:nvSpPr>
        <p:spPr bwMode="auto">
          <a:xfrm>
            <a:off x="228600" y="6693355"/>
            <a:ext cx="8643937" cy="215444"/>
          </a:xfrm>
          <a:prstGeom prst="rect">
            <a:avLst/>
          </a:prstGeom>
          <a:noFill/>
          <a:ln w="12700" cap="sq">
            <a:noFill/>
            <a:miter lim="800000"/>
            <a:headEnd/>
            <a:tailEnd/>
          </a:ln>
          <a:effectLst/>
        </p:spPr>
        <p:txBody>
          <a:bodyPr>
            <a:prstTxWarp prst="textNoShape">
              <a:avLst/>
            </a:prstTxWarp>
            <a:spAutoFit/>
          </a:bodyPr>
          <a:lstStyle/>
          <a:p>
            <a:pPr algn="r" eaLnBrk="0" hangingPunct="0">
              <a:lnSpc>
                <a:spcPct val="100000"/>
              </a:lnSpc>
              <a:defRPr/>
            </a:pPr>
            <a:r>
              <a:rPr lang="en-US" sz="800" kern="0" spc="20" dirty="0" smtClean="0">
                <a:solidFill>
                  <a:schemeClr val="bg2"/>
                </a:solidFill>
                <a:ea typeface="Arial Unicode MS" charset="0"/>
                <a:cs typeface="Arial Unicode MS" charset="0"/>
              </a:rPr>
              <a:t>Copyright  © 2014</a:t>
            </a:r>
            <a:r>
              <a:rPr lang="en-US" sz="800" kern="0" spc="20" baseline="0" dirty="0" smtClean="0">
                <a:solidFill>
                  <a:schemeClr val="bg2"/>
                </a:solidFill>
                <a:ea typeface="Arial Unicode MS" charset="0"/>
                <a:cs typeface="Arial Unicode MS" charset="0"/>
              </a:rPr>
              <a:t> </a:t>
            </a:r>
            <a:r>
              <a:rPr lang="en-US" sz="800" kern="0" spc="20" dirty="0" smtClean="0">
                <a:solidFill>
                  <a:schemeClr val="bg2"/>
                </a:solidFill>
                <a:ea typeface="Arial Unicode MS" charset="0"/>
                <a:cs typeface="Arial Unicode MS" charset="0"/>
              </a:rPr>
              <a:t>Rockwell Automation, Inc. All Rights Reserved.</a:t>
            </a:r>
            <a:endParaRPr lang="en-US" sz="800" kern="0" spc="20" dirty="0">
              <a:solidFill>
                <a:schemeClr val="bg2"/>
              </a:solidFill>
              <a:ea typeface="Arial Unicode MS" charset="0"/>
              <a:cs typeface="Arial Unicode MS" charset="0"/>
            </a:endParaRPr>
          </a:p>
        </p:txBody>
      </p:sp>
      <p:sp>
        <p:nvSpPr>
          <p:cNvPr id="21" name="Text Placeholder 20"/>
          <p:cNvSpPr>
            <a:spLocks noGrp="1"/>
          </p:cNvSpPr>
          <p:nvPr>
            <p:ph type="body" idx="1"/>
          </p:nvPr>
        </p:nvSpPr>
        <p:spPr>
          <a:xfrm>
            <a:off x="152400" y="1295400"/>
            <a:ext cx="8839200" cy="53340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Rectangle 30"/>
          <p:cNvSpPr>
            <a:spLocks noChangeArrowheads="1"/>
          </p:cNvSpPr>
          <p:nvPr userDrawn="1"/>
        </p:nvSpPr>
        <p:spPr bwMode="auto">
          <a:xfrm>
            <a:off x="7388352" y="54864"/>
            <a:ext cx="1673352" cy="1069848"/>
          </a:xfrm>
          <a:prstGeom prst="rect">
            <a:avLst/>
          </a:prstGeom>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none" anchor="ctr">
            <a:prstTxWarp prst="textNoShape">
              <a:avLst/>
            </a:prstTxWarp>
          </a:bodyPr>
          <a:lstStyle/>
          <a:p>
            <a:pPr algn="ctr" eaLnBrk="0" hangingPunct="0">
              <a:lnSpc>
                <a:spcPct val="100000"/>
              </a:lnSpc>
              <a:defRPr/>
            </a:pPr>
            <a:endParaRPr lang="en-US" sz="2400" dirty="0">
              <a:solidFill>
                <a:schemeClr val="tx1"/>
              </a:solidFill>
              <a:latin typeface="Arial" charset="0"/>
            </a:endParaRPr>
          </a:p>
        </p:txBody>
      </p:sp>
      <p:pic>
        <p:nvPicPr>
          <p:cNvPr id="14" name="Picture 10" descr="Rockwell_Automation_White.png"/>
          <p:cNvPicPr>
            <a:picLocks noChangeAspect="1"/>
          </p:cNvPicPr>
          <p:nvPr/>
        </p:nvPicPr>
        <p:blipFill>
          <a:blip r:embed="rId22"/>
          <a:srcRect/>
          <a:stretch>
            <a:fillRect/>
          </a:stretch>
        </p:blipFill>
        <p:spPr bwMode="auto">
          <a:xfrm>
            <a:off x="7623175" y="474134"/>
            <a:ext cx="1216025" cy="285750"/>
          </a:xfrm>
          <a:prstGeom prst="rect">
            <a:avLst/>
          </a:prstGeom>
          <a:noFill/>
          <a:ln w="9525">
            <a:noFill/>
            <a:miter lim="800000"/>
            <a:headEnd/>
            <a:tailEnd/>
          </a:ln>
        </p:spPr>
      </p:pic>
      <p:sp>
        <p:nvSpPr>
          <p:cNvPr id="10" name="Text Box 16"/>
          <p:cNvSpPr txBox="1">
            <a:spLocks noChangeArrowheads="1"/>
          </p:cNvSpPr>
          <p:nvPr userDrawn="1"/>
        </p:nvSpPr>
        <p:spPr bwMode="auto">
          <a:xfrm>
            <a:off x="-16940" y="6701044"/>
            <a:ext cx="1165384" cy="190821"/>
          </a:xfrm>
          <a:prstGeom prst="rect">
            <a:avLst/>
          </a:prstGeom>
          <a:noFill/>
          <a:ln w="9525">
            <a:noFill/>
            <a:miter lim="800000"/>
            <a:headEnd/>
            <a:tailEnd/>
          </a:ln>
        </p:spPr>
        <p:txBody>
          <a:bodyPr wrap="none" anchor="b">
            <a:prstTxWarp prst="textNoShape">
              <a:avLst/>
            </a:prstTxWarp>
            <a:spAutoFit/>
          </a:bodyPr>
          <a:lstStyle/>
          <a:p>
            <a:r>
              <a:rPr lang="en-US" sz="800" b="1" kern="0" cap="all" spc="20" dirty="0" smtClean="0">
                <a:solidFill>
                  <a:schemeClr val="bg2"/>
                </a:solidFill>
              </a:rPr>
              <a:t>PUBLIC INFORMATION</a:t>
            </a:r>
            <a:endParaRPr lang="en-US" sz="800" b="1" kern="0" spc="2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48" r:id="rId5"/>
    <p:sldLayoutId id="2147483847" r:id="rId6"/>
    <p:sldLayoutId id="2147483840" r:id="rId7"/>
    <p:sldLayoutId id="2147483828" r:id="rId8"/>
    <p:sldLayoutId id="2147483858" r:id="rId9"/>
    <p:sldLayoutId id="2147483829" r:id="rId10"/>
    <p:sldLayoutId id="2147483832" r:id="rId11"/>
    <p:sldLayoutId id="2147483833" r:id="rId12"/>
    <p:sldLayoutId id="2147483855" r:id="rId13"/>
    <p:sldLayoutId id="2147483856" r:id="rId14"/>
    <p:sldLayoutId id="2147483834" r:id="rId15"/>
    <p:sldLayoutId id="2147483835" r:id="rId16"/>
    <p:sldLayoutId id="2147483841" r:id="rId17"/>
    <p:sldLayoutId id="2147483851" r:id="rId18"/>
    <p:sldLayoutId id="2147483849" r:id="rId19"/>
    <p:sldLayoutId id="2147483850" r:id="rId20"/>
  </p:sldLayoutIdLst>
  <p:transition spd="med"/>
  <p:timing>
    <p:tnLst>
      <p:par>
        <p:cTn id="1" dur="indefinite" restart="never" nodeType="tmRoot"/>
      </p:par>
    </p:tnLst>
  </p:timing>
  <p:hf hdr="0" ftr="0" dt="0"/>
  <p:txStyles>
    <p:titleStyle>
      <a:lvl1pPr algn="l" rtl="0" eaLnBrk="0" fontAlgn="base" hangingPunct="0">
        <a:lnSpc>
          <a:spcPts val="3000"/>
        </a:lnSpc>
        <a:spcBef>
          <a:spcPct val="0"/>
        </a:spcBef>
        <a:spcAft>
          <a:spcPct val="0"/>
        </a:spcAft>
        <a:defRPr sz="3000" b="0">
          <a:solidFill>
            <a:schemeClr val="bg1"/>
          </a:solidFill>
          <a:latin typeface="Arial"/>
          <a:ea typeface="+mj-ea"/>
          <a:cs typeface="Arial"/>
        </a:defRPr>
      </a:lvl1pPr>
      <a:lvl2pPr algn="l" rtl="0" eaLnBrk="0" fontAlgn="base" hangingPunct="0">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2pPr>
      <a:lvl3pPr algn="l" rtl="0" eaLnBrk="0" fontAlgn="base" hangingPunct="0">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3pPr>
      <a:lvl4pPr algn="l" rtl="0" eaLnBrk="0" fontAlgn="base" hangingPunct="0">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4pPr>
      <a:lvl5pPr algn="l" rtl="0" eaLnBrk="0" fontAlgn="base" hangingPunct="0">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5pPr>
      <a:lvl6pPr marL="457200" algn="l" rtl="0" fontAlgn="base">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6pPr>
      <a:lvl7pPr marL="914400" algn="l" rtl="0" fontAlgn="base">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7pPr>
      <a:lvl8pPr marL="1371600" algn="l" rtl="0" fontAlgn="base">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8pPr>
      <a:lvl9pPr marL="1828800" algn="l" rtl="0" fontAlgn="base">
        <a:lnSpc>
          <a:spcPts val="3000"/>
        </a:lnSpc>
        <a:spcBef>
          <a:spcPct val="0"/>
        </a:spcBef>
        <a:spcAft>
          <a:spcPct val="0"/>
        </a:spcAft>
        <a:defRPr sz="2800">
          <a:solidFill>
            <a:srgbClr val="CC0000"/>
          </a:solidFill>
          <a:latin typeface="Arial Narrow" charset="0"/>
          <a:ea typeface="ＭＳ Ｐゴシック" charset="-128"/>
          <a:cs typeface="ＭＳ Ｐゴシック" charset="-128"/>
        </a:defRPr>
      </a:lvl9pPr>
    </p:titleStyle>
    <p:bodyStyle>
      <a:lvl1pPr marL="287338" marR="0" indent="-287338" algn="l" defTabSz="914400" rtl="0" eaLnBrk="1" fontAlgn="base" latinLnBrk="0" hangingPunct="1">
        <a:lnSpc>
          <a:spcPct val="100000"/>
        </a:lnSpc>
        <a:spcBef>
          <a:spcPts val="0"/>
        </a:spcBef>
        <a:spcAft>
          <a:spcPts val="600"/>
        </a:spcAft>
        <a:buClr>
          <a:schemeClr val="accent1"/>
        </a:buClr>
        <a:buSzTx/>
        <a:buFont typeface="Wingdings" charset="2"/>
        <a:buChar char="§"/>
        <a:tabLst/>
        <a:defRPr sz="2400">
          <a:solidFill>
            <a:schemeClr val="bg1"/>
          </a:solidFill>
          <a:latin typeface="+mn-lt"/>
          <a:ea typeface="+mn-ea"/>
          <a:cs typeface="+mn-cs"/>
        </a:defRPr>
      </a:lvl1pPr>
      <a:lvl2pPr marL="804863" marR="0" indent="-228600" algn="l" defTabSz="914400" rtl="0" eaLnBrk="1" fontAlgn="base" latinLnBrk="0" hangingPunct="1">
        <a:lnSpc>
          <a:spcPct val="100000"/>
        </a:lnSpc>
        <a:spcBef>
          <a:spcPts val="0"/>
        </a:spcBef>
        <a:spcAft>
          <a:spcPts val="600"/>
        </a:spcAft>
        <a:buClr>
          <a:schemeClr val="bg1">
            <a:lumMod val="75000"/>
          </a:schemeClr>
        </a:buClr>
        <a:buSzPct val="80000"/>
        <a:buFont typeface="Wingdings" charset="2"/>
        <a:buChar char="§"/>
        <a:tabLst/>
        <a:defRPr sz="2400">
          <a:solidFill>
            <a:schemeClr val="bg1"/>
          </a:solidFill>
          <a:latin typeface="+mn-lt"/>
          <a:ea typeface="+mn-ea"/>
        </a:defRPr>
      </a:lvl2pPr>
      <a:lvl3pPr marL="1262063" marR="0" indent="-228600" algn="l" defTabSz="914400" rtl="0" eaLnBrk="1" fontAlgn="base" latinLnBrk="0" hangingPunct="1">
        <a:lnSpc>
          <a:spcPct val="100000"/>
        </a:lnSpc>
        <a:spcBef>
          <a:spcPts val="0"/>
        </a:spcBef>
        <a:spcAft>
          <a:spcPts val="600"/>
        </a:spcAft>
        <a:buClr>
          <a:schemeClr val="bg1">
            <a:lumMod val="75000"/>
          </a:schemeClr>
        </a:buClr>
        <a:buSzPct val="80000"/>
        <a:buFont typeface="Wingdings" charset="2"/>
        <a:buChar char="§"/>
        <a:tabLst/>
        <a:defRPr sz="2000">
          <a:solidFill>
            <a:schemeClr val="bg1"/>
          </a:solidFill>
          <a:latin typeface="+mn-lt"/>
          <a:ea typeface="+mn-ea"/>
        </a:defRPr>
      </a:lvl3pPr>
      <a:lvl4pPr marL="1600200" marR="0" indent="-228600" algn="l" defTabSz="914400" rtl="0" eaLnBrk="1" fontAlgn="base" latinLnBrk="0" hangingPunct="1">
        <a:lnSpc>
          <a:spcPct val="100000"/>
        </a:lnSpc>
        <a:spcBef>
          <a:spcPts val="0"/>
        </a:spcBef>
        <a:spcAft>
          <a:spcPts val="600"/>
        </a:spcAft>
        <a:buClr>
          <a:schemeClr val="bg1">
            <a:lumMod val="75000"/>
          </a:schemeClr>
        </a:buClr>
        <a:buSzTx/>
        <a:buFont typeface="Wingdings" charset="2"/>
        <a:buChar char="§"/>
        <a:tabLst/>
        <a:defRPr sz="1600">
          <a:solidFill>
            <a:schemeClr val="bg1"/>
          </a:solidFill>
          <a:latin typeface="Arial" charset="0"/>
          <a:ea typeface="+mn-ea"/>
        </a:defRPr>
      </a:lvl4pPr>
      <a:lvl5pPr marL="2057400" marR="0" indent="-228600" algn="l" defTabSz="914400" rtl="0" eaLnBrk="1" fontAlgn="base" latinLnBrk="0" hangingPunct="1">
        <a:lnSpc>
          <a:spcPct val="100000"/>
        </a:lnSpc>
        <a:spcBef>
          <a:spcPts val="0"/>
        </a:spcBef>
        <a:spcAft>
          <a:spcPts val="600"/>
        </a:spcAft>
        <a:buClr>
          <a:schemeClr val="bg1">
            <a:lumMod val="75000"/>
          </a:schemeClr>
        </a:buClr>
        <a:buSzTx/>
        <a:buFont typeface="Wingdings" charset="2"/>
        <a:buChar char="§"/>
        <a:tabLst/>
        <a:defRPr sz="1400">
          <a:solidFill>
            <a:schemeClr val="bg1"/>
          </a:solidFill>
          <a:latin typeface="Arial" charset="0"/>
          <a:ea typeface="+mn-ea"/>
        </a:defRPr>
      </a:lvl5pPr>
      <a:lvl6pPr marL="2514600" indent="-228600" algn="l" rtl="0" fontAlgn="base">
        <a:spcBef>
          <a:spcPct val="20000"/>
        </a:spcBef>
        <a:spcAft>
          <a:spcPct val="0"/>
        </a:spcAft>
        <a:buClr>
          <a:srgbClr val="BB2332"/>
        </a:buClr>
        <a:buChar char="»"/>
        <a:defRPr sz="2000">
          <a:solidFill>
            <a:schemeClr val="tx1"/>
          </a:solidFill>
          <a:latin typeface="Arial" charset="0"/>
          <a:ea typeface="+mn-ea"/>
        </a:defRPr>
      </a:lvl6pPr>
      <a:lvl7pPr marL="2971800" indent="-228600" algn="l" rtl="0" fontAlgn="base">
        <a:spcBef>
          <a:spcPct val="20000"/>
        </a:spcBef>
        <a:spcAft>
          <a:spcPct val="0"/>
        </a:spcAft>
        <a:buClr>
          <a:srgbClr val="BB2332"/>
        </a:buClr>
        <a:buChar char="»"/>
        <a:defRPr sz="2000">
          <a:solidFill>
            <a:schemeClr val="tx1"/>
          </a:solidFill>
          <a:latin typeface="Arial" charset="0"/>
          <a:ea typeface="+mn-ea"/>
        </a:defRPr>
      </a:lvl7pPr>
      <a:lvl8pPr marL="3429000" indent="-228600" algn="l" rtl="0" fontAlgn="base">
        <a:spcBef>
          <a:spcPct val="20000"/>
        </a:spcBef>
        <a:spcAft>
          <a:spcPct val="0"/>
        </a:spcAft>
        <a:buClr>
          <a:srgbClr val="BB2332"/>
        </a:buClr>
        <a:buChar char="»"/>
        <a:defRPr sz="2000">
          <a:solidFill>
            <a:schemeClr val="tx1"/>
          </a:solidFill>
          <a:latin typeface="Arial" charset="0"/>
          <a:ea typeface="+mn-ea"/>
        </a:defRPr>
      </a:lvl8pPr>
      <a:lvl9pPr marL="3886200" indent="-228600" algn="l" rtl="0" fontAlgn="base">
        <a:spcBef>
          <a:spcPct val="20000"/>
        </a:spcBef>
        <a:spcAft>
          <a:spcPct val="0"/>
        </a:spcAft>
        <a:buClr>
          <a:srgbClr val="BB2332"/>
        </a:buClr>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4" Type="http://schemas.openxmlformats.org/officeDocument/2006/relationships/image" Target="../media/image8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9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ctrTitle"/>
          </p:nvPr>
        </p:nvSpPr>
        <p:spPr/>
        <p:txBody>
          <a:bodyPr/>
          <a:lstStyle/>
          <a:p>
            <a:r>
              <a:rPr lang="en-US" dirty="0" smtClean="0"/>
              <a:t>EtherNet/IP Book of Knowledge</a:t>
            </a:r>
            <a:endParaRPr lang="en-US" dirty="0"/>
          </a:p>
        </p:txBody>
      </p:sp>
      <p:sp>
        <p:nvSpPr>
          <p:cNvPr id="12292" name="Rectangle 3"/>
          <p:cNvSpPr>
            <a:spLocks noGrp="1" noChangeArrowheads="1"/>
          </p:cNvSpPr>
          <p:nvPr>
            <p:ph type="subTitle" idx="1"/>
          </p:nvPr>
        </p:nvSpPr>
        <p:spPr/>
        <p:txBody>
          <a:bodyPr/>
          <a:lstStyle/>
          <a:p>
            <a:r>
              <a:rPr lang="en-US" dirty="0" smtClean="0"/>
              <a:t>Network and Device Troubleshooting</a:t>
            </a:r>
            <a:endParaRPr lang="en-US" dirty="0"/>
          </a:p>
        </p:txBody>
      </p:sp>
      <p:pic>
        <p:nvPicPr>
          <p:cNvPr id="6" name="Picture 5" descr="RA_Brands_CoolGray.png"/>
          <p:cNvPicPr>
            <a:picLocks noChangeAspect="1"/>
          </p:cNvPicPr>
          <p:nvPr/>
        </p:nvPicPr>
        <p:blipFill>
          <a:blip r:embed="rId3"/>
          <a:srcRect l="98885" r="-1116" b="53419"/>
          <a:stretch>
            <a:fillRect/>
          </a:stretch>
        </p:blipFill>
        <p:spPr>
          <a:xfrm>
            <a:off x="8610600" y="6096000"/>
            <a:ext cx="76200" cy="152400"/>
          </a:xfrm>
          <a:prstGeom prst="rect">
            <a:avLst/>
          </a:prstGeom>
        </p:spPr>
      </p:pic>
      <p:pic>
        <p:nvPicPr>
          <p:cNvPr id="7" name="Picture 6" descr="RA_Brands_CoolGray.png"/>
          <p:cNvPicPr>
            <a:picLocks noChangeAspect="1"/>
          </p:cNvPicPr>
          <p:nvPr/>
        </p:nvPicPr>
        <p:blipFill>
          <a:blip r:embed="rId3"/>
          <a:srcRect l="98885" r="-1116" b="53419"/>
          <a:stretch>
            <a:fillRect/>
          </a:stretch>
        </p:blipFill>
        <p:spPr>
          <a:xfrm>
            <a:off x="8601075" y="6096000"/>
            <a:ext cx="76200" cy="152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Basics</a:t>
            </a:r>
            <a:br>
              <a:rPr lang="en-US" dirty="0"/>
            </a:br>
            <a:r>
              <a:rPr lang="en-US" dirty="0" smtClean="0"/>
              <a:t>Bad Cables</a:t>
            </a:r>
            <a:endParaRPr lang="en-US" dirty="0"/>
          </a:p>
        </p:txBody>
      </p:sp>
      <p:sp>
        <p:nvSpPr>
          <p:cNvPr id="3" name="Slide Number Placeholder 2"/>
          <p:cNvSpPr>
            <a:spLocks noGrp="1"/>
          </p:cNvSpPr>
          <p:nvPr>
            <p:ph type="sldNum" sz="quarter" idx="10"/>
          </p:nvPr>
        </p:nvSpPr>
        <p:spPr/>
        <p:txBody>
          <a:bodyPr/>
          <a:lstStyle/>
          <a:p>
            <a:pPr>
              <a:defRPr/>
            </a:pPr>
            <a:fld id="{4458D7BB-C5F0-C74A-897E-AD5E99CA2DB6}" type="slidenum">
              <a:rPr lang="en-US" smtClean="0"/>
              <a:pPr>
                <a:defRPr/>
              </a:pPr>
              <a:t>10</a:t>
            </a:fld>
            <a:endParaRPr lang="en-US" dirty="0"/>
          </a:p>
        </p:txBody>
      </p:sp>
      <p:sp>
        <p:nvSpPr>
          <p:cNvPr id="4" name="Content Placeholder 3"/>
          <p:cNvSpPr>
            <a:spLocks noGrp="1"/>
          </p:cNvSpPr>
          <p:nvPr>
            <p:ph sz="quarter" idx="11"/>
          </p:nvPr>
        </p:nvSpPr>
        <p:spPr>
          <a:xfrm>
            <a:off x="152400" y="2027109"/>
            <a:ext cx="8458200" cy="2148190"/>
          </a:xfrm>
        </p:spPr>
        <p:txBody>
          <a:bodyPr>
            <a:normAutofit/>
          </a:bodyPr>
          <a:lstStyle/>
          <a:p>
            <a:r>
              <a:rPr lang="en-US" dirty="0" smtClean="0"/>
              <a:t>Sometimes switches can detect bad cables</a:t>
            </a:r>
          </a:p>
          <a:p>
            <a:r>
              <a:rPr lang="en-US" dirty="0" smtClean="0"/>
              <a:t>Bad cables cause lost and retransmitted packets</a:t>
            </a:r>
          </a:p>
          <a:p>
            <a:r>
              <a:rPr lang="en-US" dirty="0" smtClean="0"/>
              <a:t>Use a decent cable checker or try replacing cable</a:t>
            </a:r>
          </a:p>
        </p:txBody>
      </p:sp>
      <p:pic>
        <p:nvPicPr>
          <p:cNvPr id="6" name="Picture 5"/>
          <p:cNvPicPr>
            <a:picLocks noChangeAspect="1"/>
          </p:cNvPicPr>
          <p:nvPr/>
        </p:nvPicPr>
        <p:blipFill>
          <a:blip r:embed="rId2"/>
          <a:stretch>
            <a:fillRect/>
          </a:stretch>
        </p:blipFill>
        <p:spPr>
          <a:xfrm>
            <a:off x="797668" y="3495907"/>
            <a:ext cx="7364145" cy="3072043"/>
          </a:xfrm>
          <a:prstGeom prst="rect">
            <a:avLst/>
          </a:prstGeom>
        </p:spPr>
      </p:pic>
      <p:sp>
        <p:nvSpPr>
          <p:cNvPr id="7" name="TextBox 6"/>
          <p:cNvSpPr txBox="1"/>
          <p:nvPr/>
        </p:nvSpPr>
        <p:spPr>
          <a:xfrm>
            <a:off x="229225" y="1343007"/>
            <a:ext cx="8686175" cy="1015663"/>
          </a:xfrm>
          <a:prstGeom prst="rect">
            <a:avLst/>
          </a:prstGeom>
          <a:noFill/>
        </p:spPr>
        <p:txBody>
          <a:bodyPr wrap="square" rtlCol="0">
            <a:spAutoFit/>
          </a:bodyPr>
          <a:lstStyle/>
          <a:p>
            <a:pPr>
              <a:lnSpc>
                <a:spcPts val="2400"/>
              </a:lnSpc>
            </a:pPr>
            <a:r>
              <a:rPr lang="en-US" sz="2400" b="1" i="1" dirty="0" smtClean="0">
                <a:solidFill>
                  <a:schemeClr val="tx2"/>
                </a:solidFill>
                <a:latin typeface="Arial Narrow"/>
                <a:cs typeface="Arial Narrow"/>
              </a:rPr>
              <a:t>Intermittent </a:t>
            </a:r>
            <a:r>
              <a:rPr lang="en-US" sz="2400" b="1" i="1" dirty="0">
                <a:solidFill>
                  <a:schemeClr val="tx2"/>
                </a:solidFill>
                <a:latin typeface="Arial Narrow"/>
                <a:cs typeface="Arial Narrow"/>
              </a:rPr>
              <a:t>network issues are </a:t>
            </a:r>
            <a:r>
              <a:rPr lang="en-US" sz="2400" b="1" i="1" dirty="0" smtClean="0">
                <a:solidFill>
                  <a:schemeClr val="tx2"/>
                </a:solidFill>
                <a:latin typeface="Arial Narrow"/>
                <a:cs typeface="Arial Narrow"/>
              </a:rPr>
              <a:t>often caused </a:t>
            </a:r>
            <a:r>
              <a:rPr lang="en-US" sz="2400" b="1" i="1" dirty="0">
                <a:solidFill>
                  <a:schemeClr val="tx2"/>
                </a:solidFill>
                <a:latin typeface="Arial Narrow"/>
                <a:cs typeface="Arial Narrow"/>
              </a:rPr>
              <a:t>by mismatched ports or bad cables</a:t>
            </a: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12203271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br>
              <a:rPr lang="en-US" dirty="0"/>
            </a:br>
            <a:r>
              <a:rPr lang="en-US" dirty="0" smtClean="0"/>
              <a:t>ICMP Packets</a:t>
            </a:r>
            <a:endParaRPr lang="en-US" dirty="0"/>
          </a:p>
        </p:txBody>
      </p:sp>
      <p:sp>
        <p:nvSpPr>
          <p:cNvPr id="14340" name="Rectangle 3"/>
          <p:cNvSpPr>
            <a:spLocks noGrp="1" noChangeArrowheads="1"/>
          </p:cNvSpPr>
          <p:nvPr>
            <p:ph idx="4294967295"/>
          </p:nvPr>
        </p:nvSpPr>
        <p:spPr>
          <a:xfrm>
            <a:off x="152400" y="1252045"/>
            <a:ext cx="8763000" cy="4691555"/>
          </a:xfrm>
          <a:prstGeom prst="rect">
            <a:avLst/>
          </a:prstGeom>
        </p:spPr>
        <p:txBody>
          <a:bodyPr/>
          <a:lstStyle/>
          <a:p>
            <a:r>
              <a:rPr lang="en-US" dirty="0" smtClean="0"/>
              <a:t>ICMP error packets usually indicate a problem</a:t>
            </a:r>
          </a:p>
          <a:p>
            <a:r>
              <a:rPr lang="en-US" dirty="0" smtClean="0"/>
              <a:t>In this example, RSLinx was shut down, and computer replies that packet cannot be processed since RSLinx shut down the port</a:t>
            </a:r>
          </a:p>
        </p:txBody>
      </p:sp>
      <p:sp>
        <p:nvSpPr>
          <p:cNvPr id="6" name="Slide Number Placeholder 5"/>
          <p:cNvSpPr>
            <a:spLocks noGrp="1"/>
          </p:cNvSpPr>
          <p:nvPr>
            <p:ph type="sldNum" sz="quarter" idx="10"/>
          </p:nvPr>
        </p:nvSpPr>
        <p:spPr/>
        <p:txBody>
          <a:bodyPr/>
          <a:lstStyle/>
          <a:p>
            <a:fld id="{4458D7BB-C5F0-C74A-897E-AD5E99CA2DB6}" type="slidenum">
              <a:rPr lang="en-US" smtClean="0"/>
              <a:pPr/>
              <a:t>100</a:t>
            </a:fld>
            <a:endParaRPr lang="en-US" dirty="0"/>
          </a:p>
        </p:txBody>
      </p:sp>
      <p:pic>
        <p:nvPicPr>
          <p:cNvPr id="3" name="Picture 2" descr="C:\Users\bkyer\AppData\Local\Temp\SNAGHTML9181d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860" y="2908824"/>
            <a:ext cx="8006080" cy="2824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0668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QOS</a:t>
            </a:r>
            <a:endParaRPr lang="en-US" dirty="0"/>
          </a:p>
        </p:txBody>
      </p:sp>
      <p:sp>
        <p:nvSpPr>
          <p:cNvPr id="14340" name="Rectangle 3"/>
          <p:cNvSpPr>
            <a:spLocks noGrp="1" noChangeArrowheads="1"/>
          </p:cNvSpPr>
          <p:nvPr>
            <p:ph idx="4294967295"/>
          </p:nvPr>
        </p:nvSpPr>
        <p:spPr>
          <a:xfrm>
            <a:off x="152400" y="1252045"/>
            <a:ext cx="8763000" cy="4691555"/>
          </a:xfrm>
          <a:prstGeom prst="rect">
            <a:avLst/>
          </a:prstGeom>
        </p:spPr>
        <p:txBody>
          <a:bodyPr/>
          <a:lstStyle/>
          <a:p>
            <a:r>
              <a:rPr lang="en-US" dirty="0" smtClean="0"/>
              <a:t>Some devices do not support QOS</a:t>
            </a:r>
          </a:p>
          <a:p>
            <a:pPr lvl="1"/>
            <a:r>
              <a:rPr lang="en-US" dirty="0" smtClean="0"/>
              <a:t>Zero value in QOS field</a:t>
            </a:r>
          </a:p>
          <a:p>
            <a:pPr lvl="1"/>
            <a:r>
              <a:rPr lang="en-US" dirty="0" smtClean="0"/>
              <a:t>Supposed to accept packet if receiving QOS packet</a:t>
            </a:r>
          </a:p>
          <a:p>
            <a:r>
              <a:rPr lang="en-US" dirty="0" smtClean="0"/>
              <a:t>Some devices support QOS</a:t>
            </a:r>
          </a:p>
          <a:p>
            <a:pPr lvl="1"/>
            <a:r>
              <a:rPr lang="en-US" dirty="0" smtClean="0"/>
              <a:t>Non zero value in QOS field</a:t>
            </a:r>
          </a:p>
        </p:txBody>
      </p:sp>
      <p:sp>
        <p:nvSpPr>
          <p:cNvPr id="6" name="Slide Number Placeholder 5"/>
          <p:cNvSpPr>
            <a:spLocks noGrp="1"/>
          </p:cNvSpPr>
          <p:nvPr>
            <p:ph type="sldNum" sz="quarter" idx="10"/>
          </p:nvPr>
        </p:nvSpPr>
        <p:spPr/>
        <p:txBody>
          <a:bodyPr/>
          <a:lstStyle/>
          <a:p>
            <a:fld id="{4458D7BB-C5F0-C74A-897E-AD5E99CA2DB6}" type="slidenum">
              <a:rPr lang="en-US" smtClean="0"/>
              <a:pPr/>
              <a:t>101</a:t>
            </a:fld>
            <a:endParaRPr lang="en-US" dirty="0"/>
          </a:p>
        </p:txBody>
      </p:sp>
      <p:pic>
        <p:nvPicPr>
          <p:cNvPr id="3" name="Picture 2"/>
          <p:cNvPicPr>
            <a:picLocks noChangeAspect="1"/>
          </p:cNvPicPr>
          <p:nvPr/>
        </p:nvPicPr>
        <p:blipFill>
          <a:blip r:embed="rId2"/>
          <a:stretch>
            <a:fillRect/>
          </a:stretch>
        </p:blipFill>
        <p:spPr>
          <a:xfrm>
            <a:off x="500743" y="3517787"/>
            <a:ext cx="7856311" cy="3170882"/>
          </a:xfrm>
          <a:prstGeom prst="rect">
            <a:avLst/>
          </a:prstGeom>
        </p:spPr>
      </p:pic>
    </p:spTree>
    <p:extLst>
      <p:ext uri="{BB962C8B-B14F-4D97-AF65-F5344CB8AC3E}">
        <p14:creationId xmlns:p14="http://schemas.microsoft.com/office/powerpoint/2010/main" val="3629169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Duplicate packets?</a:t>
            </a:r>
            <a:endParaRPr lang="en-US" dirty="0"/>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Duplicate packets can happen if:</a:t>
            </a:r>
          </a:p>
          <a:p>
            <a:pPr lvl="1"/>
            <a:r>
              <a:rPr lang="en-US" dirty="0"/>
              <a:t>Device issues </a:t>
            </a:r>
            <a:endParaRPr lang="en-US" dirty="0" smtClean="0"/>
          </a:p>
          <a:p>
            <a:pPr lvl="2"/>
            <a:r>
              <a:rPr lang="en-US" dirty="0" smtClean="0"/>
              <a:t>Device does not ack</a:t>
            </a:r>
          </a:p>
          <a:p>
            <a:pPr lvl="1"/>
            <a:r>
              <a:rPr lang="en-US" dirty="0"/>
              <a:t>Network issues </a:t>
            </a:r>
            <a:endParaRPr lang="en-US" dirty="0" smtClean="0"/>
          </a:p>
          <a:p>
            <a:pPr lvl="2"/>
            <a:r>
              <a:rPr lang="en-US" dirty="0" smtClean="0"/>
              <a:t>Packets get duplicated on network</a:t>
            </a:r>
          </a:p>
        </p:txBody>
      </p:sp>
      <p:sp>
        <p:nvSpPr>
          <p:cNvPr id="6" name="Slide Number Placeholder 5"/>
          <p:cNvSpPr>
            <a:spLocks noGrp="1"/>
          </p:cNvSpPr>
          <p:nvPr>
            <p:ph type="sldNum" sz="quarter" idx="10"/>
          </p:nvPr>
        </p:nvSpPr>
        <p:spPr/>
        <p:txBody>
          <a:bodyPr/>
          <a:lstStyle/>
          <a:p>
            <a:fld id="{4458D7BB-C5F0-C74A-897E-AD5E99CA2DB6}" type="slidenum">
              <a:rPr lang="en-US" smtClean="0"/>
              <a:pPr/>
              <a:t>102</a:t>
            </a:fld>
            <a:endParaRPr lang="en-US" dirty="0"/>
          </a:p>
        </p:txBody>
      </p:sp>
      <p:pic>
        <p:nvPicPr>
          <p:cNvPr id="2" name="Picture 1"/>
          <p:cNvPicPr>
            <a:picLocks noChangeAspect="1"/>
          </p:cNvPicPr>
          <p:nvPr/>
        </p:nvPicPr>
        <p:blipFill>
          <a:blip r:embed="rId2"/>
          <a:stretch>
            <a:fillRect/>
          </a:stretch>
        </p:blipFill>
        <p:spPr>
          <a:xfrm>
            <a:off x="751113" y="3648456"/>
            <a:ext cx="7984027" cy="2637580"/>
          </a:xfrm>
          <a:prstGeom prst="rect">
            <a:avLst/>
          </a:prstGeom>
        </p:spPr>
      </p:pic>
    </p:spTree>
    <p:extLst>
      <p:ext uri="{BB962C8B-B14F-4D97-AF65-F5344CB8AC3E}">
        <p14:creationId xmlns:p14="http://schemas.microsoft.com/office/powerpoint/2010/main" val="31939353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Duplicate packets?</a:t>
            </a:r>
            <a:endParaRPr lang="en-US" dirty="0"/>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Duplicate packets could be cause by the way the mirror was done and are not duplicate in the network and may actually be expected</a:t>
            </a:r>
          </a:p>
          <a:p>
            <a:pPr lvl="2"/>
            <a:r>
              <a:rPr lang="en-US" dirty="0" smtClean="0"/>
              <a:t>Example: Only packets coming from node 226 are getting duplicated. The computer has RSLinx and Wireshark. RSLinx is communicating with device.</a:t>
            </a:r>
          </a:p>
        </p:txBody>
      </p:sp>
      <p:sp>
        <p:nvSpPr>
          <p:cNvPr id="6" name="Slide Number Placeholder 5"/>
          <p:cNvSpPr>
            <a:spLocks noGrp="1"/>
          </p:cNvSpPr>
          <p:nvPr>
            <p:ph type="sldNum" sz="quarter" idx="10"/>
          </p:nvPr>
        </p:nvSpPr>
        <p:spPr/>
        <p:txBody>
          <a:bodyPr/>
          <a:lstStyle/>
          <a:p>
            <a:fld id="{4458D7BB-C5F0-C74A-897E-AD5E99CA2DB6}" type="slidenum">
              <a:rPr lang="en-US" smtClean="0"/>
              <a:pPr/>
              <a:t>103</a:t>
            </a:fld>
            <a:endParaRPr lang="en-US" dirty="0"/>
          </a:p>
        </p:txBody>
      </p:sp>
      <p:pic>
        <p:nvPicPr>
          <p:cNvPr id="3" name="Picture 2"/>
          <p:cNvPicPr>
            <a:picLocks noChangeAspect="1"/>
          </p:cNvPicPr>
          <p:nvPr/>
        </p:nvPicPr>
        <p:blipFill>
          <a:blip r:embed="rId2"/>
          <a:stretch>
            <a:fillRect/>
          </a:stretch>
        </p:blipFill>
        <p:spPr>
          <a:xfrm>
            <a:off x="445521" y="2789990"/>
            <a:ext cx="8176757" cy="3798095"/>
          </a:xfrm>
          <a:prstGeom prst="rect">
            <a:avLst/>
          </a:prstGeom>
        </p:spPr>
      </p:pic>
    </p:spTree>
    <p:extLst>
      <p:ext uri="{BB962C8B-B14F-4D97-AF65-F5344CB8AC3E}">
        <p14:creationId xmlns:p14="http://schemas.microsoft.com/office/powerpoint/2010/main" val="37490234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br>
              <a:rPr lang="en-US" dirty="0"/>
            </a:br>
            <a:r>
              <a:rPr lang="en-US" smtClean="0"/>
              <a:t>Removing Duplicate Packets</a:t>
            </a:r>
            <a:endParaRPr lang="en-US" dirty="0"/>
          </a:p>
        </p:txBody>
      </p:sp>
      <p:sp>
        <p:nvSpPr>
          <p:cNvPr id="14340" name="Rectangle 3"/>
          <p:cNvSpPr>
            <a:spLocks noGrp="1" noChangeArrowheads="1"/>
          </p:cNvSpPr>
          <p:nvPr>
            <p:ph idx="4294967295"/>
          </p:nvPr>
        </p:nvSpPr>
        <p:spPr>
          <a:xfrm>
            <a:off x="152400" y="1252045"/>
            <a:ext cx="8763000" cy="3518363"/>
          </a:xfrm>
          <a:prstGeom prst="rect">
            <a:avLst/>
          </a:prstGeom>
        </p:spPr>
        <p:txBody>
          <a:bodyPr>
            <a:normAutofit/>
          </a:bodyPr>
          <a:lstStyle/>
          <a:p>
            <a:r>
              <a:rPr lang="en-US" dirty="0" smtClean="0"/>
              <a:t>Can get rid of duplicate packets with editcap.exe</a:t>
            </a:r>
          </a:p>
          <a:p>
            <a:r>
              <a:rPr lang="en-US" dirty="0" smtClean="0"/>
              <a:t>Example:</a:t>
            </a:r>
          </a:p>
          <a:p>
            <a:pPr lvl="1"/>
            <a:r>
              <a:rPr lang="en-US" dirty="0" smtClean="0"/>
              <a:t>C</a:t>
            </a:r>
            <a:r>
              <a:rPr lang="en-US" dirty="0"/>
              <a:t>:\Users</a:t>
            </a:r>
            <a:r>
              <a:rPr lang="en-US" dirty="0" smtClean="0"/>
              <a:t>\&lt;user&gt;\Desktop\Wireshark </a:t>
            </a:r>
            <a:r>
              <a:rPr lang="en-US" dirty="0"/>
              <a:t>training\Traces&gt;"c:\Program </a:t>
            </a:r>
            <a:r>
              <a:rPr lang="en-US" dirty="0" smtClean="0"/>
              <a:t>Files\Wireshark\editcap.exe</a:t>
            </a:r>
            <a:r>
              <a:rPr lang="en-US" dirty="0"/>
              <a:t>" -d </a:t>
            </a:r>
            <a:r>
              <a:rPr lang="en-US" dirty="0" err="1" smtClean="0"/>
              <a:t>input_file.pcapng</a:t>
            </a:r>
            <a:r>
              <a:rPr lang="en-US" dirty="0" smtClean="0"/>
              <a:t> </a:t>
            </a:r>
            <a:r>
              <a:rPr lang="en-US" dirty="0" err="1" smtClean="0"/>
              <a:t>output_file.pcapng</a:t>
            </a:r>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104</a:t>
            </a:fld>
            <a:endParaRPr lang="en-US" dirty="0"/>
          </a:p>
        </p:txBody>
      </p:sp>
      <p:pic>
        <p:nvPicPr>
          <p:cNvPr id="2" name="Picture 1"/>
          <p:cNvPicPr>
            <a:picLocks noChangeAspect="1"/>
          </p:cNvPicPr>
          <p:nvPr/>
        </p:nvPicPr>
        <p:blipFill>
          <a:blip r:embed="rId2"/>
          <a:stretch>
            <a:fillRect/>
          </a:stretch>
        </p:blipFill>
        <p:spPr>
          <a:xfrm>
            <a:off x="1247873" y="3716798"/>
            <a:ext cx="6111770" cy="716342"/>
          </a:xfrm>
          <a:prstGeom prst="rect">
            <a:avLst/>
          </a:prstGeom>
        </p:spPr>
      </p:pic>
    </p:spTree>
    <p:extLst>
      <p:ext uri="{BB962C8B-B14F-4D97-AF65-F5344CB8AC3E}">
        <p14:creationId xmlns:p14="http://schemas.microsoft.com/office/powerpoint/2010/main" val="10637158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Routing between Vlans</a:t>
            </a:r>
            <a:endParaRPr lang="en-US" dirty="0"/>
          </a:p>
        </p:txBody>
      </p:sp>
      <p:sp>
        <p:nvSpPr>
          <p:cNvPr id="14340" name="Rectangle 3"/>
          <p:cNvSpPr>
            <a:spLocks noGrp="1" noChangeArrowheads="1"/>
          </p:cNvSpPr>
          <p:nvPr>
            <p:ph idx="4294967295"/>
          </p:nvPr>
        </p:nvSpPr>
        <p:spPr>
          <a:xfrm>
            <a:off x="152400" y="1284786"/>
            <a:ext cx="8763000" cy="5181600"/>
          </a:xfrm>
          <a:prstGeom prst="rect">
            <a:avLst/>
          </a:prstGeom>
        </p:spPr>
        <p:txBody>
          <a:bodyPr/>
          <a:lstStyle/>
          <a:p>
            <a:r>
              <a:rPr lang="en-US" dirty="0" smtClean="0"/>
              <a:t>VLANs and routers get in the middle if devices are not on the same subnet</a:t>
            </a:r>
          </a:p>
          <a:p>
            <a:pPr lvl="1"/>
            <a:r>
              <a:rPr lang="en-US" dirty="0" smtClean="0"/>
              <a:t>Packets get layer 2 mac address of VLANs</a:t>
            </a:r>
          </a:p>
          <a:p>
            <a:pPr lvl="1"/>
            <a:r>
              <a:rPr lang="en-US" dirty="0" smtClean="0"/>
              <a:t>Example shows router at address 192.168.1.5</a:t>
            </a:r>
          </a:p>
        </p:txBody>
      </p:sp>
      <p:sp>
        <p:nvSpPr>
          <p:cNvPr id="6" name="Slide Number Placeholder 5"/>
          <p:cNvSpPr>
            <a:spLocks noGrp="1"/>
          </p:cNvSpPr>
          <p:nvPr>
            <p:ph type="sldNum" sz="quarter" idx="10"/>
          </p:nvPr>
        </p:nvSpPr>
        <p:spPr/>
        <p:txBody>
          <a:bodyPr/>
          <a:lstStyle/>
          <a:p>
            <a:fld id="{4458D7BB-C5F0-C74A-897E-AD5E99CA2DB6}" type="slidenum">
              <a:rPr lang="en-US" smtClean="0"/>
              <a:pPr/>
              <a:t>105</a:t>
            </a:fld>
            <a:endParaRPr lang="en-US" dirty="0"/>
          </a:p>
        </p:txBody>
      </p:sp>
      <p:pic>
        <p:nvPicPr>
          <p:cNvPr id="3" name="Picture 2"/>
          <p:cNvPicPr>
            <a:picLocks noChangeAspect="1"/>
          </p:cNvPicPr>
          <p:nvPr/>
        </p:nvPicPr>
        <p:blipFill>
          <a:blip r:embed="rId2"/>
          <a:stretch>
            <a:fillRect/>
          </a:stretch>
        </p:blipFill>
        <p:spPr>
          <a:xfrm>
            <a:off x="277834" y="2763075"/>
            <a:ext cx="6835732" cy="2933954"/>
          </a:xfrm>
          <a:prstGeom prst="rect">
            <a:avLst/>
          </a:prstGeom>
        </p:spPr>
      </p:pic>
      <p:pic>
        <p:nvPicPr>
          <p:cNvPr id="8" name="Picture 7"/>
          <p:cNvPicPr>
            <a:picLocks noChangeAspect="1"/>
          </p:cNvPicPr>
          <p:nvPr/>
        </p:nvPicPr>
        <p:blipFill>
          <a:blip r:embed="rId3"/>
          <a:stretch>
            <a:fillRect/>
          </a:stretch>
        </p:blipFill>
        <p:spPr>
          <a:xfrm>
            <a:off x="2338923" y="4484156"/>
            <a:ext cx="6271677" cy="1986526"/>
          </a:xfrm>
          <a:prstGeom prst="rect">
            <a:avLst/>
          </a:prstGeom>
        </p:spPr>
      </p:pic>
    </p:spTree>
    <p:extLst>
      <p:ext uri="{BB962C8B-B14F-4D97-AF65-F5344CB8AC3E}">
        <p14:creationId xmlns:p14="http://schemas.microsoft.com/office/powerpoint/2010/main" val="382450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a:t>Misc</a:t>
            </a:r>
            <a:r>
              <a:rPr lang="en-US" dirty="0"/>
              <a:t> Tips</a:t>
            </a:r>
            <a:r>
              <a:rPr lang="en-US" dirty="0" smtClean="0"/>
              <a:t/>
            </a:r>
            <a:br>
              <a:rPr lang="en-US" dirty="0" smtClean="0"/>
            </a:br>
            <a:r>
              <a:rPr lang="en-US" dirty="0" smtClean="0"/>
              <a:t>Routing between Vlans</a:t>
            </a:r>
            <a:endParaRPr lang="en-US" dirty="0"/>
          </a:p>
        </p:txBody>
      </p:sp>
      <p:sp>
        <p:nvSpPr>
          <p:cNvPr id="14340" name="Rectangle 3"/>
          <p:cNvSpPr>
            <a:spLocks noGrp="1" noChangeArrowheads="1"/>
          </p:cNvSpPr>
          <p:nvPr>
            <p:ph idx="4294967295"/>
          </p:nvPr>
        </p:nvSpPr>
        <p:spPr>
          <a:xfrm>
            <a:off x="152400" y="1284786"/>
            <a:ext cx="8763000" cy="5181600"/>
          </a:xfrm>
          <a:prstGeom prst="rect">
            <a:avLst/>
          </a:prstGeom>
        </p:spPr>
        <p:txBody>
          <a:bodyPr/>
          <a:lstStyle/>
          <a:p>
            <a:r>
              <a:rPr lang="en-US" dirty="0" smtClean="0"/>
              <a:t>View mac addresses learned on switch</a:t>
            </a:r>
            <a:r>
              <a:rPr lang="en-US" dirty="0"/>
              <a:t> </a:t>
            </a:r>
            <a:r>
              <a:rPr lang="en-US" dirty="0" smtClean="0"/>
              <a:t>with CLI</a:t>
            </a:r>
          </a:p>
          <a:p>
            <a:pPr lvl="1"/>
            <a:r>
              <a:rPr lang="en-US" smtClean="0"/>
              <a:t>Show </a:t>
            </a:r>
            <a:r>
              <a:rPr lang="en-US" dirty="0"/>
              <a:t>mac </a:t>
            </a:r>
            <a:r>
              <a:rPr lang="en-US" dirty="0" smtClean="0"/>
              <a:t>address-table</a:t>
            </a:r>
          </a:p>
          <a:p>
            <a:r>
              <a:rPr lang="en-US" dirty="0" smtClean="0"/>
              <a:t>View the mac address of the </a:t>
            </a:r>
            <a:r>
              <a:rPr lang="en-US" dirty="0" err="1" smtClean="0"/>
              <a:t>vlan</a:t>
            </a:r>
            <a:r>
              <a:rPr lang="en-US" dirty="0" smtClean="0"/>
              <a:t> or port with </a:t>
            </a:r>
            <a:r>
              <a:rPr lang="en-US" dirty="0"/>
              <a:t>CLI</a:t>
            </a:r>
          </a:p>
          <a:p>
            <a:pPr lvl="1"/>
            <a:r>
              <a:rPr lang="en-US" dirty="0" smtClean="0"/>
              <a:t>Show </a:t>
            </a:r>
            <a:r>
              <a:rPr lang="en-US" dirty="0" err="1" smtClean="0"/>
              <a:t>int</a:t>
            </a:r>
            <a:r>
              <a:rPr lang="en-US" dirty="0" smtClean="0"/>
              <a:t> </a:t>
            </a:r>
            <a:r>
              <a:rPr lang="en-US" dirty="0" err="1"/>
              <a:t>vlan</a:t>
            </a:r>
            <a:r>
              <a:rPr lang="en-US" dirty="0"/>
              <a:t> # (or fa1/1</a:t>
            </a:r>
            <a:r>
              <a:rPr lang="en-US" dirty="0" smtClean="0"/>
              <a:t>)</a:t>
            </a:r>
          </a:p>
          <a:p>
            <a:r>
              <a:rPr lang="en-US" dirty="0"/>
              <a:t>View the mac address </a:t>
            </a:r>
            <a:r>
              <a:rPr lang="en-US" dirty="0" smtClean="0"/>
              <a:t>with device web page if there is an “</a:t>
            </a:r>
            <a:r>
              <a:rPr lang="en-US" dirty="0" err="1" smtClean="0"/>
              <a:t>arp</a:t>
            </a:r>
            <a:r>
              <a:rPr lang="en-US" dirty="0" smtClean="0"/>
              <a:t> table”</a:t>
            </a:r>
            <a:endParaRPr lang="en-US" dirty="0"/>
          </a:p>
          <a:p>
            <a:pPr lvl="1"/>
            <a:endParaRPr lang="en-US" dirty="0"/>
          </a:p>
          <a:p>
            <a:pPr lvl="1"/>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106</a:t>
            </a:fld>
            <a:endParaRPr lang="en-US" dirty="0"/>
          </a:p>
        </p:txBody>
      </p:sp>
    </p:spTree>
    <p:extLst>
      <p:ext uri="{BB962C8B-B14F-4D97-AF65-F5344CB8AC3E}">
        <p14:creationId xmlns:p14="http://schemas.microsoft.com/office/powerpoint/2010/main" val="6258671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a:t>Misc</a:t>
            </a:r>
            <a:r>
              <a:rPr lang="en-US" dirty="0"/>
              <a:t> Tips</a:t>
            </a:r>
            <a:br>
              <a:rPr lang="en-US" dirty="0"/>
            </a:br>
            <a:r>
              <a:rPr lang="en-US" dirty="0" smtClean="0"/>
              <a:t>Pinging</a:t>
            </a:r>
            <a:endParaRPr lang="en-US" dirty="0"/>
          </a:p>
        </p:txBody>
      </p:sp>
      <p:sp>
        <p:nvSpPr>
          <p:cNvPr id="14340" name="Rectangle 3"/>
          <p:cNvSpPr>
            <a:spLocks noGrp="1" noChangeArrowheads="1"/>
          </p:cNvSpPr>
          <p:nvPr>
            <p:ph idx="4294967295"/>
          </p:nvPr>
        </p:nvSpPr>
        <p:spPr>
          <a:xfrm>
            <a:off x="152400" y="1252045"/>
            <a:ext cx="8763000" cy="3518363"/>
          </a:xfrm>
          <a:prstGeom prst="rect">
            <a:avLst/>
          </a:prstGeom>
        </p:spPr>
        <p:txBody>
          <a:bodyPr>
            <a:normAutofit/>
          </a:bodyPr>
          <a:lstStyle/>
          <a:p>
            <a:r>
              <a:rPr lang="en-US" dirty="0" smtClean="0"/>
              <a:t>Can you ping a device?</a:t>
            </a:r>
          </a:p>
          <a:p>
            <a:pPr lvl="1"/>
            <a:r>
              <a:rPr lang="en-US" dirty="0" smtClean="0"/>
              <a:t>At prompt “ping &lt;</a:t>
            </a:r>
            <a:r>
              <a:rPr lang="en-US" dirty="0" err="1" smtClean="0"/>
              <a:t>ip</a:t>
            </a:r>
            <a:r>
              <a:rPr lang="en-US" smtClean="0"/>
              <a:t> address&gt;”</a:t>
            </a:r>
            <a:endParaRPr lang="en-US" dirty="0" smtClean="0"/>
          </a:p>
          <a:p>
            <a:r>
              <a:rPr lang="en-US" dirty="0" smtClean="0"/>
              <a:t>What devices are there?</a:t>
            </a:r>
          </a:p>
          <a:p>
            <a:pPr lvl="1"/>
            <a:r>
              <a:rPr lang="en-US" dirty="0" smtClean="0"/>
              <a:t>Ping all IP addresses in subnet in a Windows prompt</a:t>
            </a:r>
          </a:p>
          <a:p>
            <a:pPr lvl="1"/>
            <a:r>
              <a:rPr lang="en-US" sz="1800" dirty="0" smtClean="0"/>
              <a:t>C</a:t>
            </a:r>
            <a:r>
              <a:rPr lang="en-US" sz="1800" dirty="0"/>
              <a:t>:\&gt;for /l %</a:t>
            </a:r>
            <a:r>
              <a:rPr lang="en-US" sz="1800" dirty="0" err="1"/>
              <a:t>lastoctect</a:t>
            </a:r>
            <a:r>
              <a:rPr lang="en-US" sz="1800" dirty="0"/>
              <a:t> in (1,1,254) do @ping 192.168.1.%lastoctet -n 1 -w 100 | find "Reply"</a:t>
            </a:r>
          </a:p>
          <a:p>
            <a:pPr lvl="1"/>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107</a:t>
            </a:fld>
            <a:endParaRPr lang="en-US" dirty="0"/>
          </a:p>
        </p:txBody>
      </p:sp>
    </p:spTree>
    <p:extLst>
      <p:ext uri="{BB962C8B-B14F-4D97-AF65-F5344CB8AC3E}">
        <p14:creationId xmlns:p14="http://schemas.microsoft.com/office/powerpoint/2010/main" val="13191422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Misc</a:t>
            </a:r>
            <a:r>
              <a:rPr lang="en-US" dirty="0" smtClean="0"/>
              <a:t> Tips</a:t>
            </a:r>
            <a:r>
              <a:rPr lang="en-US" dirty="0"/>
              <a:t/>
            </a:r>
            <a:br>
              <a:rPr lang="en-US" dirty="0"/>
            </a:br>
            <a:r>
              <a:rPr lang="en-US" dirty="0" smtClean="0"/>
              <a:t>Is Switch Dropping Packets?</a:t>
            </a:r>
            <a:endParaRPr lang="en-US" dirty="0"/>
          </a:p>
        </p:txBody>
      </p:sp>
      <p:sp>
        <p:nvSpPr>
          <p:cNvPr id="14340" name="Rectangle 3"/>
          <p:cNvSpPr>
            <a:spLocks noGrp="1" noChangeArrowheads="1"/>
          </p:cNvSpPr>
          <p:nvPr>
            <p:ph idx="4294967295"/>
          </p:nvPr>
        </p:nvSpPr>
        <p:spPr>
          <a:xfrm>
            <a:off x="152400" y="1252045"/>
            <a:ext cx="8763000" cy="3518363"/>
          </a:xfrm>
          <a:prstGeom prst="rect">
            <a:avLst/>
          </a:prstGeom>
        </p:spPr>
        <p:txBody>
          <a:bodyPr>
            <a:normAutofit/>
          </a:bodyPr>
          <a:lstStyle/>
          <a:p>
            <a:r>
              <a:rPr lang="en-US" dirty="0" err="1" smtClean="0"/>
              <a:t>Stratix</a:t>
            </a:r>
            <a:r>
              <a:rPr lang="en-US" dirty="0" smtClean="0"/>
              <a:t>/Cisco switches will drop </a:t>
            </a:r>
            <a:r>
              <a:rPr lang="en-US" dirty="0" err="1" smtClean="0"/>
              <a:t>Vlan</a:t>
            </a:r>
            <a:r>
              <a:rPr lang="en-US" dirty="0" smtClean="0"/>
              <a:t> tagged packets (possibly </a:t>
            </a:r>
            <a:r>
              <a:rPr lang="en-US" dirty="0" err="1" smtClean="0"/>
              <a:t>miswired</a:t>
            </a:r>
            <a:r>
              <a:rPr lang="en-US" dirty="0" smtClean="0"/>
              <a:t> DLR ring)</a:t>
            </a:r>
          </a:p>
          <a:p>
            <a:pPr lvl="1"/>
            <a:r>
              <a:rPr lang="en-US" dirty="0" smtClean="0"/>
              <a:t>“Show Interface </a:t>
            </a:r>
            <a:r>
              <a:rPr lang="en-US" dirty="0" smtClean="0"/>
              <a:t>&lt;port&gt;” </a:t>
            </a:r>
            <a:r>
              <a:rPr lang="en-US" dirty="0" smtClean="0"/>
              <a:t>to </a:t>
            </a:r>
            <a:r>
              <a:rPr lang="en-US" dirty="0" smtClean="0"/>
              <a:t>look for input errors</a:t>
            </a:r>
          </a:p>
          <a:p>
            <a:pPr lvl="2"/>
            <a:r>
              <a:rPr lang="en-US" dirty="0" smtClean="0"/>
              <a:t>These packets are dropped</a:t>
            </a:r>
            <a:endParaRPr lang="en-US" dirty="0" smtClean="0"/>
          </a:p>
          <a:p>
            <a:pPr lvl="1"/>
            <a:endParaRPr lang="en-US" sz="1800" dirty="0"/>
          </a:p>
          <a:p>
            <a:pPr lvl="1"/>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108</a:t>
            </a:fld>
            <a:endParaRPr lang="en-US" dirty="0"/>
          </a:p>
        </p:txBody>
      </p:sp>
      <p:pic>
        <p:nvPicPr>
          <p:cNvPr id="2" name="Picture 1"/>
          <p:cNvPicPr>
            <a:picLocks noChangeAspect="1"/>
          </p:cNvPicPr>
          <p:nvPr/>
        </p:nvPicPr>
        <p:blipFill>
          <a:blip r:embed="rId2"/>
          <a:stretch>
            <a:fillRect/>
          </a:stretch>
        </p:blipFill>
        <p:spPr>
          <a:xfrm>
            <a:off x="1698171" y="3055009"/>
            <a:ext cx="4641669" cy="3633660"/>
          </a:xfrm>
          <a:prstGeom prst="rect">
            <a:avLst/>
          </a:prstGeom>
        </p:spPr>
      </p:pic>
    </p:spTree>
    <p:extLst>
      <p:ext uri="{BB962C8B-B14F-4D97-AF65-F5344CB8AC3E}">
        <p14:creationId xmlns:p14="http://schemas.microsoft.com/office/powerpoint/2010/main" val="10662213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Ethernet Book of Knowledge Troubleshooting</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Some Basics</a:t>
            </a:r>
            <a:br>
              <a:rPr lang="en-US" dirty="0"/>
            </a:br>
            <a:r>
              <a:rPr lang="en-US" dirty="0"/>
              <a:t>Bad Cables</a:t>
            </a:r>
          </a:p>
        </p:txBody>
      </p:sp>
      <p:sp>
        <p:nvSpPr>
          <p:cNvPr id="14340" name="Rectangle 3"/>
          <p:cNvSpPr>
            <a:spLocks noGrp="1" noChangeArrowheads="1"/>
          </p:cNvSpPr>
          <p:nvPr>
            <p:ph idx="4294967295"/>
          </p:nvPr>
        </p:nvSpPr>
        <p:spPr>
          <a:xfrm>
            <a:off x="152400" y="1252045"/>
            <a:ext cx="8763000" cy="4103726"/>
          </a:xfrm>
          <a:prstGeom prst="rect">
            <a:avLst/>
          </a:prstGeom>
        </p:spPr>
        <p:txBody>
          <a:bodyPr>
            <a:normAutofit/>
          </a:bodyPr>
          <a:lstStyle/>
          <a:p>
            <a:r>
              <a:rPr lang="en-US" dirty="0" smtClean="0"/>
              <a:t>Bad cables that cause frequent intermittent errors can break a DLR network.</a:t>
            </a:r>
          </a:p>
          <a:p>
            <a:pPr lvl="1"/>
            <a:r>
              <a:rPr lang="en-US" dirty="0"/>
              <a:t>Bad cable anywhere on the network may cause a DLR </a:t>
            </a:r>
            <a:r>
              <a:rPr lang="en-US" dirty="0" smtClean="0"/>
              <a:t>rapid fault</a:t>
            </a:r>
            <a:endParaRPr lang="en-US" dirty="0"/>
          </a:p>
          <a:p>
            <a:pPr lvl="1"/>
            <a:r>
              <a:rPr lang="en-US" dirty="0" smtClean="0"/>
              <a:t>After DLR rapid fault, the bad cable may cause devices to drop off</a:t>
            </a:r>
          </a:p>
          <a:p>
            <a:pPr lvl="1"/>
            <a:r>
              <a:rPr lang="en-US" dirty="0" smtClean="0"/>
              <a:t>Check media errors on all devices</a:t>
            </a:r>
          </a:p>
          <a:p>
            <a:pPr lvl="1"/>
            <a:r>
              <a:rPr lang="en-US" dirty="0" smtClean="0"/>
              <a:t>Capture may show missing packets</a:t>
            </a:r>
          </a:p>
          <a:p>
            <a:pPr lvl="1"/>
            <a:r>
              <a:rPr lang="en-US" dirty="0"/>
              <a:t>Can be difficult to track </a:t>
            </a:r>
            <a:r>
              <a:rPr lang="en-US" dirty="0" smtClean="0"/>
              <a:t>down</a:t>
            </a:r>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11</a:t>
            </a:fld>
            <a:endParaRPr lang="en-US" dirty="0"/>
          </a:p>
        </p:txBody>
      </p:sp>
    </p:spTree>
    <p:extLst>
      <p:ext uri="{BB962C8B-B14F-4D97-AF65-F5344CB8AC3E}">
        <p14:creationId xmlns:p14="http://schemas.microsoft.com/office/powerpoint/2010/main" val="1176867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Basics</a:t>
            </a:r>
            <a:br>
              <a:rPr lang="en-US" dirty="0"/>
            </a:br>
            <a:r>
              <a:rPr lang="en-US" dirty="0" smtClean="0"/>
              <a:t>Lost Packets</a:t>
            </a:r>
            <a:endParaRPr lang="en-US" dirty="0"/>
          </a:p>
        </p:txBody>
      </p:sp>
      <p:sp>
        <p:nvSpPr>
          <p:cNvPr id="3" name="Slide Number Placeholder 2"/>
          <p:cNvSpPr>
            <a:spLocks noGrp="1"/>
          </p:cNvSpPr>
          <p:nvPr>
            <p:ph type="sldNum" sz="quarter" idx="10"/>
          </p:nvPr>
        </p:nvSpPr>
        <p:spPr/>
        <p:txBody>
          <a:bodyPr/>
          <a:lstStyle/>
          <a:p>
            <a:pPr>
              <a:defRPr/>
            </a:pPr>
            <a:fld id="{4458D7BB-C5F0-C74A-897E-AD5E99CA2DB6}" type="slidenum">
              <a:rPr lang="en-US" smtClean="0"/>
              <a:pPr>
                <a:defRPr/>
              </a:pPr>
              <a:t>12</a:t>
            </a:fld>
            <a:endParaRPr lang="en-US" dirty="0"/>
          </a:p>
        </p:txBody>
      </p:sp>
      <p:sp>
        <p:nvSpPr>
          <p:cNvPr id="4" name="Content Placeholder 3"/>
          <p:cNvSpPr>
            <a:spLocks noGrp="1"/>
          </p:cNvSpPr>
          <p:nvPr>
            <p:ph sz="quarter" idx="11"/>
          </p:nvPr>
        </p:nvSpPr>
        <p:spPr>
          <a:xfrm>
            <a:off x="166316" y="1277300"/>
            <a:ext cx="8458200" cy="2316291"/>
          </a:xfrm>
        </p:spPr>
        <p:txBody>
          <a:bodyPr>
            <a:normAutofit/>
          </a:bodyPr>
          <a:lstStyle/>
          <a:p>
            <a:r>
              <a:rPr lang="en-US" dirty="0"/>
              <a:t>C</a:t>
            </a:r>
            <a:r>
              <a:rPr lang="en-US" dirty="0" smtClean="0"/>
              <a:t>heck if CPU loading on devices is greater then 90%</a:t>
            </a:r>
          </a:p>
          <a:p>
            <a:pPr lvl="1"/>
            <a:r>
              <a:rPr lang="en-US" dirty="0" smtClean="0"/>
              <a:t>Spikes in traffic may overwhelm device</a:t>
            </a:r>
          </a:p>
          <a:p>
            <a:r>
              <a:rPr lang="en-US" dirty="0" smtClean="0"/>
              <a:t>For I/O, check missed packets</a:t>
            </a:r>
          </a:p>
          <a:p>
            <a:pPr lvl="1"/>
            <a:r>
              <a:rPr lang="en-US" dirty="0" smtClean="0"/>
              <a:t>If there are missed IO packets, start checking on media errors on all points between devices</a:t>
            </a:r>
          </a:p>
        </p:txBody>
      </p:sp>
      <p:pic>
        <p:nvPicPr>
          <p:cNvPr id="8" name="Picture 7"/>
          <p:cNvPicPr>
            <a:picLocks noChangeAspect="1"/>
          </p:cNvPicPr>
          <p:nvPr/>
        </p:nvPicPr>
        <p:blipFill>
          <a:blip r:embed="rId2"/>
          <a:stretch>
            <a:fillRect/>
          </a:stretch>
        </p:blipFill>
        <p:spPr>
          <a:xfrm>
            <a:off x="2192847" y="3593591"/>
            <a:ext cx="4570665" cy="2918794"/>
          </a:xfrm>
          <a:prstGeom prst="rect">
            <a:avLst/>
          </a:prstGeom>
        </p:spPr>
      </p:pic>
    </p:spTree>
    <p:extLst>
      <p:ext uri="{BB962C8B-B14F-4D97-AF65-F5344CB8AC3E}">
        <p14:creationId xmlns:p14="http://schemas.microsoft.com/office/powerpoint/2010/main" val="15899525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Basics</a:t>
            </a:r>
            <a:br>
              <a:rPr lang="en-US" dirty="0"/>
            </a:br>
            <a:r>
              <a:rPr lang="en-US" dirty="0"/>
              <a:t>Lost Packets</a:t>
            </a:r>
          </a:p>
        </p:txBody>
      </p:sp>
      <p:sp>
        <p:nvSpPr>
          <p:cNvPr id="3" name="Slide Number Placeholder 2"/>
          <p:cNvSpPr>
            <a:spLocks noGrp="1"/>
          </p:cNvSpPr>
          <p:nvPr>
            <p:ph type="sldNum" sz="quarter" idx="10"/>
          </p:nvPr>
        </p:nvSpPr>
        <p:spPr/>
        <p:txBody>
          <a:bodyPr/>
          <a:lstStyle/>
          <a:p>
            <a:pPr>
              <a:defRPr/>
            </a:pPr>
            <a:fld id="{4458D7BB-C5F0-C74A-897E-AD5E99CA2DB6}" type="slidenum">
              <a:rPr lang="en-US" smtClean="0"/>
              <a:pPr>
                <a:defRPr/>
              </a:pPr>
              <a:t>13</a:t>
            </a:fld>
            <a:endParaRPr lang="en-US" dirty="0"/>
          </a:p>
        </p:txBody>
      </p:sp>
      <p:sp>
        <p:nvSpPr>
          <p:cNvPr id="4" name="Content Placeholder 3"/>
          <p:cNvSpPr>
            <a:spLocks noGrp="1"/>
          </p:cNvSpPr>
          <p:nvPr>
            <p:ph sz="quarter" idx="11"/>
          </p:nvPr>
        </p:nvSpPr>
        <p:spPr>
          <a:xfrm>
            <a:off x="166316" y="1277301"/>
            <a:ext cx="8458200" cy="2148190"/>
          </a:xfrm>
        </p:spPr>
        <p:txBody>
          <a:bodyPr>
            <a:normAutofit/>
          </a:bodyPr>
          <a:lstStyle/>
          <a:p>
            <a:r>
              <a:rPr lang="en-US" dirty="0" smtClean="0"/>
              <a:t>Bridged connection may indicate which network paths to check</a:t>
            </a:r>
          </a:p>
          <a:p>
            <a:pPr lvl="1"/>
            <a:r>
              <a:rPr lang="en-US" dirty="0" smtClean="0"/>
              <a:t>Look at missing packets counters</a:t>
            </a:r>
          </a:p>
          <a:p>
            <a:pPr lvl="2"/>
            <a:r>
              <a:rPr lang="en-US" dirty="0" smtClean="0"/>
              <a:t>Which devices do they belong?</a:t>
            </a:r>
          </a:p>
          <a:p>
            <a:pPr lvl="2"/>
            <a:r>
              <a:rPr lang="en-US" dirty="0" smtClean="0"/>
              <a:t>Where on the network are those devices?</a:t>
            </a:r>
          </a:p>
        </p:txBody>
      </p:sp>
      <p:pic>
        <p:nvPicPr>
          <p:cNvPr id="7" name="Picture 6"/>
          <p:cNvPicPr>
            <a:picLocks noChangeAspect="1"/>
          </p:cNvPicPr>
          <p:nvPr/>
        </p:nvPicPr>
        <p:blipFill>
          <a:blip r:embed="rId2"/>
          <a:stretch>
            <a:fillRect/>
          </a:stretch>
        </p:blipFill>
        <p:spPr>
          <a:xfrm>
            <a:off x="676786" y="3017520"/>
            <a:ext cx="7249178" cy="3553403"/>
          </a:xfrm>
          <a:prstGeom prst="rect">
            <a:avLst/>
          </a:prstGeom>
        </p:spPr>
      </p:pic>
    </p:spTree>
    <p:extLst>
      <p:ext uri="{BB962C8B-B14F-4D97-AF65-F5344CB8AC3E}">
        <p14:creationId xmlns:p14="http://schemas.microsoft.com/office/powerpoint/2010/main" val="40656029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Basics</a:t>
            </a:r>
            <a:r>
              <a:rPr lang="en-US" dirty="0" smtClean="0"/>
              <a:t/>
            </a:r>
            <a:br>
              <a:rPr lang="en-US" dirty="0" smtClean="0"/>
            </a:br>
            <a:r>
              <a:rPr lang="en-US" dirty="0" smtClean="0"/>
              <a:t>Module </a:t>
            </a:r>
            <a:r>
              <a:rPr lang="en-US" dirty="0"/>
              <a:t>Rejects</a:t>
            </a:r>
          </a:p>
        </p:txBody>
      </p:sp>
      <p:sp>
        <p:nvSpPr>
          <p:cNvPr id="3" name="Slide Number Placeholder 2"/>
          <p:cNvSpPr>
            <a:spLocks noGrp="1"/>
          </p:cNvSpPr>
          <p:nvPr>
            <p:ph type="sldNum" sz="quarter" idx="10"/>
          </p:nvPr>
        </p:nvSpPr>
        <p:spPr/>
        <p:txBody>
          <a:bodyPr/>
          <a:lstStyle/>
          <a:p>
            <a:pPr>
              <a:defRPr/>
            </a:pPr>
            <a:fld id="{4458D7BB-C5F0-C74A-897E-AD5E99CA2DB6}" type="slidenum">
              <a:rPr lang="en-US" smtClean="0"/>
              <a:pPr>
                <a:defRPr/>
              </a:pPr>
              <a:t>14</a:t>
            </a:fld>
            <a:endParaRPr lang="en-US" dirty="0"/>
          </a:p>
        </p:txBody>
      </p:sp>
      <p:sp>
        <p:nvSpPr>
          <p:cNvPr id="4" name="Content Placeholder 3"/>
          <p:cNvSpPr>
            <a:spLocks noGrp="1"/>
          </p:cNvSpPr>
          <p:nvPr>
            <p:ph sz="quarter" idx="11"/>
          </p:nvPr>
        </p:nvSpPr>
        <p:spPr>
          <a:xfrm>
            <a:off x="152400" y="1468969"/>
            <a:ext cx="8816502" cy="5334000"/>
          </a:xfrm>
        </p:spPr>
        <p:txBody>
          <a:bodyPr>
            <a:normAutofit fontScale="77500" lnSpcReduction="20000"/>
          </a:bodyPr>
          <a:lstStyle/>
          <a:p>
            <a:r>
              <a:rPr lang="en-US" dirty="0"/>
              <a:t>“Rejects” means that the Logix Ethernet module hardware passed an I/O packet to the firmware but the firmware looks at the packet and then dropped it.  This increments the Reject diagnostic and also counts toward CPU usage. Rejects will occur for the following reasons:</a:t>
            </a:r>
          </a:p>
          <a:p>
            <a:pPr lvl="2"/>
            <a:r>
              <a:rPr lang="en-US" dirty="0" smtClean="0"/>
              <a:t>Duplicate </a:t>
            </a:r>
            <a:r>
              <a:rPr lang="en-US" dirty="0"/>
              <a:t>multicast streams</a:t>
            </a:r>
          </a:p>
          <a:p>
            <a:pPr lvl="2"/>
            <a:r>
              <a:rPr lang="en-US" dirty="0"/>
              <a:t>The firmware enables module hardware to accept specific multicast groups.  The hardware 	cannot distinguish duplicates.</a:t>
            </a:r>
          </a:p>
          <a:p>
            <a:pPr lvl="2"/>
            <a:r>
              <a:rPr lang="en-US" dirty="0"/>
              <a:t>Recommendation: Avoid duplicate multicast groups by having less than 1025 nodes on a 	network. </a:t>
            </a:r>
          </a:p>
          <a:p>
            <a:r>
              <a:rPr lang="en-US" dirty="0" smtClean="0"/>
              <a:t>The </a:t>
            </a:r>
            <a:r>
              <a:rPr lang="en-US" dirty="0"/>
              <a:t>hash table (hardware) is not perfect </a:t>
            </a:r>
          </a:p>
          <a:p>
            <a:pPr lvl="2"/>
            <a:r>
              <a:rPr lang="en-US" dirty="0"/>
              <a:t>Resulting in some multicast being past to the module firmware.</a:t>
            </a:r>
          </a:p>
          <a:p>
            <a:pPr lvl="2"/>
            <a:r>
              <a:rPr lang="en-US" dirty="0"/>
              <a:t>Recommendation: None.</a:t>
            </a:r>
          </a:p>
          <a:p>
            <a:r>
              <a:rPr lang="en-US" dirty="0" smtClean="0"/>
              <a:t>A </a:t>
            </a:r>
            <a:r>
              <a:rPr lang="en-US" dirty="0"/>
              <a:t>network event disrupts traffic. The consumer times out and closes the connection. The </a:t>
            </a:r>
            <a:r>
              <a:rPr lang="en-US" dirty="0" smtClean="0"/>
              <a:t>data producer </a:t>
            </a:r>
            <a:r>
              <a:rPr lang="en-US" dirty="0"/>
              <a:t>has not yet timed out.  Then, the absent stream starts arriving at the consumer </a:t>
            </a:r>
            <a:r>
              <a:rPr lang="en-US" dirty="0" smtClean="0"/>
              <a:t>again because </a:t>
            </a:r>
            <a:r>
              <a:rPr lang="en-US" dirty="0"/>
              <a:t>the network is now working good. The restarted stream will be rejected by the </a:t>
            </a:r>
            <a:r>
              <a:rPr lang="en-US" dirty="0" smtClean="0"/>
              <a:t>consumer because </a:t>
            </a:r>
            <a:r>
              <a:rPr lang="en-US" dirty="0"/>
              <a:t>there no longer is a CIP connection open with that connection identifier.</a:t>
            </a:r>
          </a:p>
          <a:p>
            <a:pPr lvl="2"/>
            <a:r>
              <a:rPr lang="en-US" dirty="0"/>
              <a:t>Recommendation:  None.  </a:t>
            </a:r>
          </a:p>
          <a:p>
            <a:r>
              <a:rPr lang="en-US" dirty="0"/>
              <a:t>All three of the above are the similar in that the firmware can’t associate a received packet with an active CIP connection ----  it's rejected .</a:t>
            </a:r>
          </a:p>
        </p:txBody>
      </p:sp>
    </p:spTree>
    <p:extLst>
      <p:ext uri="{BB962C8B-B14F-4D97-AF65-F5344CB8AC3E}">
        <p14:creationId xmlns:p14="http://schemas.microsoft.com/office/powerpoint/2010/main" val="32840602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Basics</a:t>
            </a:r>
            <a:r>
              <a:rPr lang="en-US" dirty="0" smtClean="0"/>
              <a:t/>
            </a:r>
            <a:br>
              <a:rPr lang="en-US" dirty="0" smtClean="0"/>
            </a:br>
            <a:r>
              <a:rPr lang="en-US" dirty="0" smtClean="0"/>
              <a:t>HTTrack</a:t>
            </a:r>
            <a:endParaRPr lang="en-US" dirty="0"/>
          </a:p>
        </p:txBody>
      </p:sp>
      <p:sp>
        <p:nvSpPr>
          <p:cNvPr id="3" name="Slide Number Placeholder 2"/>
          <p:cNvSpPr>
            <a:spLocks noGrp="1"/>
          </p:cNvSpPr>
          <p:nvPr>
            <p:ph type="sldNum" sz="quarter" idx="10"/>
          </p:nvPr>
        </p:nvSpPr>
        <p:spPr/>
        <p:txBody>
          <a:bodyPr/>
          <a:lstStyle/>
          <a:p>
            <a:pPr>
              <a:defRPr/>
            </a:pPr>
            <a:fld id="{4458D7BB-C5F0-C74A-897E-AD5E99CA2DB6}" type="slidenum">
              <a:rPr lang="en-US" smtClean="0"/>
              <a:pPr>
                <a:defRPr/>
              </a:pPr>
              <a:t>15</a:t>
            </a:fld>
            <a:endParaRPr lang="en-US" dirty="0"/>
          </a:p>
        </p:txBody>
      </p:sp>
      <p:sp>
        <p:nvSpPr>
          <p:cNvPr id="4" name="Content Placeholder 3"/>
          <p:cNvSpPr>
            <a:spLocks noGrp="1"/>
          </p:cNvSpPr>
          <p:nvPr>
            <p:ph sz="quarter" idx="11"/>
          </p:nvPr>
        </p:nvSpPr>
        <p:spPr>
          <a:xfrm>
            <a:off x="152400" y="1295400"/>
            <a:ext cx="8816502" cy="5334000"/>
          </a:xfrm>
        </p:spPr>
        <p:txBody>
          <a:bodyPr/>
          <a:lstStyle/>
          <a:p>
            <a:r>
              <a:rPr lang="en-US" dirty="0" smtClean="0"/>
              <a:t>HTTrack</a:t>
            </a:r>
            <a:r>
              <a:rPr lang="en-US" dirty="0"/>
              <a:t> </a:t>
            </a:r>
            <a:r>
              <a:rPr lang="en-US" dirty="0" smtClean="0"/>
              <a:t>software allows gather all the web pages from a device and from multiple devices quickly and easily</a:t>
            </a:r>
          </a:p>
          <a:p>
            <a:r>
              <a:rPr lang="en-US" dirty="0" smtClean="0"/>
              <a:t>Answer </a:t>
            </a:r>
            <a:r>
              <a:rPr lang="en-US" dirty="0"/>
              <a:t>ID 67297 How to capture diagnostic webpages from Ethernet devices</a:t>
            </a:r>
            <a:endParaRPr lang="en-US" dirty="0" smtClean="0"/>
          </a:p>
        </p:txBody>
      </p:sp>
      <p:pic>
        <p:nvPicPr>
          <p:cNvPr id="2050" name="Picture 2" descr="C:\Users\bkyer\AppData\Local\Temp\SNAGHTML191126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994" y="3146078"/>
            <a:ext cx="6943380" cy="3244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07468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Basics</a:t>
            </a:r>
            <a:br>
              <a:rPr lang="en-US" dirty="0"/>
            </a:br>
            <a:r>
              <a:rPr lang="en-US" dirty="0"/>
              <a:t>HTTrack</a:t>
            </a:r>
          </a:p>
        </p:txBody>
      </p:sp>
      <p:sp>
        <p:nvSpPr>
          <p:cNvPr id="3" name="Slide Number Placeholder 2"/>
          <p:cNvSpPr>
            <a:spLocks noGrp="1"/>
          </p:cNvSpPr>
          <p:nvPr>
            <p:ph type="sldNum" sz="quarter" idx="10"/>
          </p:nvPr>
        </p:nvSpPr>
        <p:spPr/>
        <p:txBody>
          <a:bodyPr/>
          <a:lstStyle/>
          <a:p>
            <a:pPr>
              <a:defRPr/>
            </a:pPr>
            <a:fld id="{4458D7BB-C5F0-C74A-897E-AD5E99CA2DB6}" type="slidenum">
              <a:rPr lang="en-US" smtClean="0"/>
              <a:pPr>
                <a:defRPr/>
              </a:pPr>
              <a:t>16</a:t>
            </a:fld>
            <a:endParaRPr lang="en-US" dirty="0"/>
          </a:p>
        </p:txBody>
      </p:sp>
      <p:sp>
        <p:nvSpPr>
          <p:cNvPr id="4" name="Content Placeholder 3"/>
          <p:cNvSpPr>
            <a:spLocks noGrp="1"/>
          </p:cNvSpPr>
          <p:nvPr>
            <p:ph sz="quarter" idx="11"/>
          </p:nvPr>
        </p:nvSpPr>
        <p:spPr>
          <a:xfrm>
            <a:off x="152400" y="1295400"/>
            <a:ext cx="8816502" cy="5334000"/>
          </a:xfrm>
        </p:spPr>
        <p:txBody>
          <a:bodyPr/>
          <a:lstStyle/>
          <a:p>
            <a:r>
              <a:rPr lang="en-US" dirty="0" smtClean="0"/>
              <a:t>Web pages are gathered in a format easily viewed and navigated</a:t>
            </a:r>
          </a:p>
          <a:p>
            <a:pPr lvl="1"/>
            <a:r>
              <a:rPr lang="en-US" dirty="0" smtClean="0"/>
              <a:t>Does not work with 1734-AENT(R</a:t>
            </a:r>
            <a:r>
              <a:rPr lang="en-US" dirty="0"/>
              <a:t>) </a:t>
            </a:r>
            <a:r>
              <a:rPr lang="en-US" dirty="0" smtClean="0"/>
              <a:t>or Stratix 5700/8000</a:t>
            </a:r>
          </a:p>
          <a:p>
            <a:r>
              <a:rPr lang="en-US" dirty="0" smtClean="0"/>
              <a:t>Folder </a:t>
            </a:r>
            <a:r>
              <a:rPr lang="en-US" dirty="0"/>
              <a:t>can be easily zipped and </a:t>
            </a:r>
            <a:r>
              <a:rPr lang="en-US" dirty="0" smtClean="0"/>
              <a:t>emailed</a:t>
            </a:r>
          </a:p>
          <a:p>
            <a:pPr lvl="1"/>
            <a:endParaRPr lang="en-US" dirty="0" smtClean="0"/>
          </a:p>
        </p:txBody>
      </p:sp>
      <p:pic>
        <p:nvPicPr>
          <p:cNvPr id="3074" name="Picture 2" descr="C:\Users\bkyer\AppData\Local\Temp\SNAGHTML21edd9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096" y="2979501"/>
            <a:ext cx="6981825" cy="3105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695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Some Basics</a:t>
            </a:r>
            <a:r>
              <a:rPr lang="en-US" dirty="0" smtClean="0"/>
              <a:t/>
            </a:r>
            <a:br>
              <a:rPr lang="en-US" dirty="0" smtClean="0"/>
            </a:br>
            <a:r>
              <a:rPr lang="en-US" dirty="0" smtClean="0"/>
              <a:t>EtherNet/IP </a:t>
            </a:r>
            <a:r>
              <a:rPr lang="en-US" dirty="0"/>
              <a:t>Diagnostics </a:t>
            </a:r>
            <a:r>
              <a:rPr lang="en-US" dirty="0" smtClean="0"/>
              <a:t>Faceplate</a:t>
            </a:r>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17</a:t>
            </a:fld>
            <a:endParaRPr lang="en-US" dirty="0"/>
          </a:p>
        </p:txBody>
      </p:sp>
      <p:sp>
        <p:nvSpPr>
          <p:cNvPr id="7" name="TextBox 6"/>
          <p:cNvSpPr txBox="1"/>
          <p:nvPr/>
        </p:nvSpPr>
        <p:spPr>
          <a:xfrm>
            <a:off x="229224" y="1276314"/>
            <a:ext cx="8686175" cy="707886"/>
          </a:xfrm>
          <a:prstGeom prst="rect">
            <a:avLst/>
          </a:prstGeom>
          <a:noFill/>
        </p:spPr>
        <p:txBody>
          <a:bodyPr wrap="square" rtlCol="0">
            <a:spAutoFit/>
          </a:bodyPr>
          <a:lstStyle/>
          <a:p>
            <a:pPr>
              <a:lnSpc>
                <a:spcPts val="2400"/>
              </a:lnSpc>
            </a:pPr>
            <a:r>
              <a:rPr lang="en-US" sz="2400" b="1" i="1" dirty="0">
                <a:solidFill>
                  <a:srgbClr val="000000"/>
                </a:solidFill>
              </a:rPr>
              <a:t>Quickly gather diagnostics in one location</a:t>
            </a:r>
          </a:p>
          <a:p>
            <a:pPr>
              <a:lnSpc>
                <a:spcPts val="2400"/>
              </a:lnSpc>
            </a:pPr>
            <a:endParaRPr lang="en-US" sz="2400" b="1" i="1" dirty="0" smtClean="0">
              <a:solidFill>
                <a:schemeClr val="tx2"/>
              </a:solidFill>
              <a:latin typeface="Arial Narrow"/>
              <a:cs typeface="Arial Narrow"/>
            </a:endParaRPr>
          </a:p>
        </p:txBody>
      </p:sp>
      <p:sp>
        <p:nvSpPr>
          <p:cNvPr id="8" name="Round Same Side Corner Rectangle 7"/>
          <p:cNvSpPr/>
          <p:nvPr/>
        </p:nvSpPr>
        <p:spPr bwMode="auto">
          <a:xfrm>
            <a:off x="500063" y="5548489"/>
            <a:ext cx="8186737" cy="852311"/>
          </a:xfrm>
          <a:prstGeom prst="round2SameRect">
            <a:avLst>
              <a:gd name="adj1" fmla="val 0"/>
              <a:gd name="adj2" fmla="val 0"/>
            </a:avLst>
          </a:prstGeom>
          <a:gradFill>
            <a:gsLst>
              <a:gs pos="0">
                <a:schemeClr val="bg1">
                  <a:lumMod val="85000"/>
                </a:schemeClr>
              </a:gs>
              <a:gs pos="100000">
                <a:schemeClr val="bg1"/>
              </a:gs>
            </a:gsLst>
          </a:gradFill>
          <a:ln>
            <a:noFill/>
            <a:headEnd type="none" w="med" len="med"/>
            <a:tailEnd type="none" w="med" len="med"/>
          </a:ln>
          <a:effectLst>
            <a:innerShdw blurRad="63500" dist="50800" dir="13500000">
              <a:srgbClr val="000000">
                <a:alpha val="50000"/>
              </a:srgbClr>
            </a:innerShdw>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nSpc>
                <a:spcPts val="2400"/>
              </a:lnSpc>
            </a:pPr>
            <a:r>
              <a:rPr lang="en-US" sz="2400" b="1" i="1" dirty="0" smtClean="0">
                <a:solidFill>
                  <a:schemeClr val="tx2"/>
                </a:solidFill>
                <a:cs typeface="Arial Narrow"/>
              </a:rPr>
              <a:t>	Available </a:t>
            </a:r>
            <a:r>
              <a:rPr lang="en-US" sz="2400" b="1" i="1" dirty="0">
                <a:solidFill>
                  <a:schemeClr val="tx2"/>
                </a:solidFill>
                <a:cs typeface="Arial Narrow"/>
              </a:rPr>
              <a:t>on sample code website</a:t>
            </a: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7462" y="1630257"/>
            <a:ext cx="3131487" cy="2348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descr="C:\Users\bkyer\AppData\Local\Temp\SNAGHTML1c0d80f.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689" y="1998708"/>
            <a:ext cx="4299803" cy="30743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4336" y="4215097"/>
            <a:ext cx="3577737" cy="1095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09261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Some Basics</a:t>
            </a:r>
            <a:br>
              <a:rPr lang="en-US" dirty="0"/>
            </a:br>
            <a:r>
              <a:rPr lang="en-US" dirty="0"/>
              <a:t>EtherNet/IP Diagnostics Faceplate</a:t>
            </a:r>
          </a:p>
        </p:txBody>
      </p:sp>
      <p:sp>
        <p:nvSpPr>
          <p:cNvPr id="14340" name="Rectangle 3"/>
          <p:cNvSpPr>
            <a:spLocks noGrp="1" noChangeArrowheads="1"/>
          </p:cNvSpPr>
          <p:nvPr>
            <p:ph idx="4294967295"/>
          </p:nvPr>
        </p:nvSpPr>
        <p:spPr>
          <a:xfrm>
            <a:off x="152400" y="1440234"/>
            <a:ext cx="8763000" cy="2171700"/>
          </a:xfrm>
          <a:prstGeom prst="rect">
            <a:avLst/>
          </a:prstGeom>
        </p:spPr>
        <p:txBody>
          <a:bodyPr>
            <a:normAutofit/>
          </a:bodyPr>
          <a:lstStyle/>
          <a:p>
            <a:r>
              <a:rPr lang="en-US" dirty="0" smtClean="0"/>
              <a:t>Monitors up to 50 devices</a:t>
            </a:r>
          </a:p>
          <a:p>
            <a:r>
              <a:rPr lang="en-US" dirty="0" smtClean="0"/>
              <a:t>Automatically </a:t>
            </a:r>
            <a:r>
              <a:rPr lang="en-US" dirty="0"/>
              <a:t>detects </a:t>
            </a:r>
            <a:r>
              <a:rPr lang="en-US" dirty="0" smtClean="0"/>
              <a:t>and shows supported diagnostics such as media errors, missed I/O, and link status</a:t>
            </a:r>
          </a:p>
        </p:txBody>
      </p:sp>
      <p:sp>
        <p:nvSpPr>
          <p:cNvPr id="6" name="Slide Number Placeholder 5"/>
          <p:cNvSpPr>
            <a:spLocks noGrp="1"/>
          </p:cNvSpPr>
          <p:nvPr>
            <p:ph type="sldNum" sz="quarter" idx="10"/>
          </p:nvPr>
        </p:nvSpPr>
        <p:spPr/>
        <p:txBody>
          <a:bodyPr/>
          <a:lstStyle/>
          <a:p>
            <a:fld id="{4458D7BB-C5F0-C74A-897E-AD5E99CA2DB6}" type="slidenum">
              <a:rPr lang="en-US" smtClean="0"/>
              <a:pPr/>
              <a:t>18</a:t>
            </a:fld>
            <a:endParaRPr lang="en-US" dirty="0"/>
          </a:p>
        </p:txBody>
      </p:sp>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0343" y="3142016"/>
            <a:ext cx="3962398" cy="297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93431" y="3100938"/>
            <a:ext cx="4017170" cy="3012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3600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Basics</a:t>
            </a:r>
            <a:br>
              <a:rPr lang="en-US" dirty="0"/>
            </a:br>
            <a:r>
              <a:rPr lang="en-US" dirty="0" smtClean="0"/>
              <a:t>Summary</a:t>
            </a:r>
            <a:endParaRPr lang="en-US" dirty="0"/>
          </a:p>
        </p:txBody>
      </p:sp>
      <p:sp>
        <p:nvSpPr>
          <p:cNvPr id="3" name="Slide Number Placeholder 2"/>
          <p:cNvSpPr>
            <a:spLocks noGrp="1"/>
          </p:cNvSpPr>
          <p:nvPr>
            <p:ph type="sldNum" sz="quarter" idx="10"/>
          </p:nvPr>
        </p:nvSpPr>
        <p:spPr/>
        <p:txBody>
          <a:bodyPr/>
          <a:lstStyle/>
          <a:p>
            <a:pPr>
              <a:defRPr/>
            </a:pPr>
            <a:fld id="{4458D7BB-C5F0-C74A-897E-AD5E99CA2DB6}" type="slidenum">
              <a:rPr lang="en-US" smtClean="0"/>
              <a:pPr>
                <a:defRPr/>
              </a:pPr>
              <a:t>19</a:t>
            </a:fld>
            <a:endParaRPr lang="en-US" dirty="0"/>
          </a:p>
        </p:txBody>
      </p:sp>
      <p:sp>
        <p:nvSpPr>
          <p:cNvPr id="4" name="Content Placeholder 3"/>
          <p:cNvSpPr>
            <a:spLocks noGrp="1"/>
          </p:cNvSpPr>
          <p:nvPr>
            <p:ph sz="quarter" idx="11"/>
          </p:nvPr>
        </p:nvSpPr>
        <p:spPr>
          <a:xfrm>
            <a:off x="152400" y="1295400"/>
            <a:ext cx="8797047" cy="5562600"/>
          </a:xfrm>
        </p:spPr>
        <p:txBody>
          <a:bodyPr>
            <a:normAutofit/>
          </a:bodyPr>
          <a:lstStyle/>
          <a:p>
            <a:r>
              <a:rPr lang="en-US" dirty="0" smtClean="0"/>
              <a:t>Duplex mismatch or bad cable results in the following</a:t>
            </a:r>
          </a:p>
          <a:p>
            <a:pPr lvl="1"/>
            <a:r>
              <a:rPr lang="en-US" dirty="0" smtClean="0"/>
              <a:t>Slower communication</a:t>
            </a:r>
          </a:p>
          <a:p>
            <a:pPr lvl="1"/>
            <a:r>
              <a:rPr lang="en-US" dirty="0" smtClean="0"/>
              <a:t>Lost packets</a:t>
            </a:r>
          </a:p>
          <a:p>
            <a:pPr lvl="1"/>
            <a:r>
              <a:rPr lang="en-US" dirty="0" smtClean="0"/>
              <a:t>Lost connections</a:t>
            </a:r>
          </a:p>
          <a:p>
            <a:pPr lvl="1"/>
            <a:r>
              <a:rPr lang="en-US" dirty="0" smtClean="0"/>
              <a:t>Intermittent issues</a:t>
            </a:r>
          </a:p>
          <a:p>
            <a:r>
              <a:rPr lang="en-US" dirty="0" smtClean="0"/>
              <a:t>These show up in diagnostics as</a:t>
            </a:r>
          </a:p>
          <a:p>
            <a:pPr lvl="1"/>
            <a:r>
              <a:rPr lang="en-US" dirty="0" smtClean="0"/>
              <a:t>Media counters</a:t>
            </a:r>
          </a:p>
          <a:p>
            <a:pPr lvl="1"/>
            <a:r>
              <a:rPr lang="en-US" dirty="0" smtClean="0"/>
              <a:t>Missed I/O</a:t>
            </a:r>
          </a:p>
          <a:p>
            <a:pPr lvl="1"/>
            <a:r>
              <a:rPr lang="en-US" dirty="0" smtClean="0"/>
              <a:t>CIP connection timeouts</a:t>
            </a:r>
            <a:endParaRPr lang="en-US" dirty="0"/>
          </a:p>
        </p:txBody>
      </p:sp>
    </p:spTree>
    <p:extLst>
      <p:ext uri="{BB962C8B-B14F-4D97-AF65-F5344CB8AC3E}">
        <p14:creationId xmlns:p14="http://schemas.microsoft.com/office/powerpoint/2010/main" val="34948673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15D17A3C-3C90-2C4D-BD99-1B4D3754111E}" type="slidenum">
              <a:rPr lang="en-US" smtClean="0"/>
              <a:pPr/>
              <a:t>2</a:t>
            </a:fld>
            <a:endParaRPr lang="en-US" dirty="0"/>
          </a:p>
        </p:txBody>
      </p:sp>
      <p:sp>
        <p:nvSpPr>
          <p:cNvPr id="5" name="Title 4"/>
          <p:cNvSpPr>
            <a:spLocks noGrp="1"/>
          </p:cNvSpPr>
          <p:nvPr>
            <p:ph type="title"/>
          </p:nvPr>
        </p:nvSpPr>
        <p:spPr/>
        <p:txBody>
          <a:bodyPr/>
          <a:lstStyle/>
          <a:p>
            <a:r>
              <a:rPr lang="en-US" dirty="0" smtClean="0"/>
              <a:t>Agenda</a:t>
            </a:r>
            <a:endParaRPr lang="en-US" dirty="0"/>
          </a:p>
        </p:txBody>
      </p:sp>
      <p:sp>
        <p:nvSpPr>
          <p:cNvPr id="9" name="Rectangle 8"/>
          <p:cNvSpPr/>
          <p:nvPr/>
        </p:nvSpPr>
        <p:spPr bwMode="auto">
          <a:xfrm>
            <a:off x="228600" y="53594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endParaRPr lang="en-US" sz="2400" dirty="0" smtClean="0">
              <a:solidFill>
                <a:schemeClr val="bg2">
                  <a:lumMod val="60000"/>
                  <a:lumOff val="40000"/>
                </a:schemeClr>
              </a:solidFill>
            </a:endParaRPr>
          </a:p>
        </p:txBody>
      </p:sp>
      <p:sp>
        <p:nvSpPr>
          <p:cNvPr id="10" name="Rectangle 9"/>
          <p:cNvSpPr/>
          <p:nvPr/>
        </p:nvSpPr>
        <p:spPr bwMode="auto">
          <a:xfrm>
            <a:off x="228600" y="43942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a:solidFill>
                  <a:schemeClr val="bg2">
                    <a:lumMod val="60000"/>
                    <a:lumOff val="40000"/>
                  </a:schemeClr>
                </a:solidFill>
              </a:rPr>
              <a:t>Analyzing Traces</a:t>
            </a:r>
          </a:p>
        </p:txBody>
      </p:sp>
      <p:sp>
        <p:nvSpPr>
          <p:cNvPr id="11" name="Rectangle 10"/>
          <p:cNvSpPr/>
          <p:nvPr/>
        </p:nvSpPr>
        <p:spPr bwMode="auto">
          <a:xfrm>
            <a:off x="228600" y="34544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smtClean="0">
                <a:solidFill>
                  <a:schemeClr val="bg2">
                    <a:lumMod val="60000"/>
                    <a:lumOff val="40000"/>
                  </a:schemeClr>
                </a:solidFill>
              </a:rPr>
              <a:t>Traffic Capture</a:t>
            </a:r>
            <a:endParaRPr lang="en-US" sz="2400" dirty="0"/>
          </a:p>
        </p:txBody>
      </p:sp>
      <p:sp>
        <p:nvSpPr>
          <p:cNvPr id="12" name="Rectangle 11"/>
          <p:cNvSpPr/>
          <p:nvPr/>
        </p:nvSpPr>
        <p:spPr bwMode="auto">
          <a:xfrm>
            <a:off x="228600" y="24892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a:solidFill>
                  <a:schemeClr val="bg2">
                    <a:lumMod val="60000"/>
                    <a:lumOff val="40000"/>
                  </a:schemeClr>
                </a:solidFill>
              </a:rPr>
              <a:t>Port </a:t>
            </a:r>
            <a:r>
              <a:rPr lang="en-US" sz="2400" dirty="0" smtClean="0">
                <a:solidFill>
                  <a:schemeClr val="bg2">
                    <a:lumMod val="60000"/>
                    <a:lumOff val="40000"/>
                  </a:schemeClr>
                </a:solidFill>
              </a:rPr>
              <a:t>Mirroring</a:t>
            </a:r>
            <a:endParaRPr lang="en-US" sz="2400" b="1" dirty="0">
              <a:solidFill>
                <a:schemeClr val="accent1"/>
              </a:solidFill>
            </a:endParaRPr>
          </a:p>
        </p:txBody>
      </p:sp>
      <p:sp>
        <p:nvSpPr>
          <p:cNvPr id="13" name="Rectangle 12"/>
          <p:cNvSpPr/>
          <p:nvPr/>
        </p:nvSpPr>
        <p:spPr bwMode="auto">
          <a:xfrm>
            <a:off x="228600" y="15240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b="1" dirty="0" smtClean="0">
                <a:solidFill>
                  <a:schemeClr val="accent1"/>
                </a:solidFill>
              </a:rPr>
              <a:t>Some Basics</a:t>
            </a:r>
            <a:endParaRPr lang="en-US" sz="2400" b="1" dirty="0">
              <a:solidFill>
                <a:schemeClr val="accent1"/>
              </a:solidFill>
            </a:endParaRPr>
          </a:p>
        </p:txBody>
      </p:sp>
    </p:spTree>
    <p:extLst>
      <p:ext uri="{BB962C8B-B14F-4D97-AF65-F5344CB8AC3E}">
        <p14:creationId xmlns:p14="http://schemas.microsoft.com/office/powerpoint/2010/main" val="27961826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15D17A3C-3C90-2C4D-BD99-1B4D3754111E}" type="slidenum">
              <a:rPr lang="en-US" smtClean="0"/>
              <a:pPr/>
              <a:t>20</a:t>
            </a:fld>
            <a:endParaRPr lang="en-US" dirty="0"/>
          </a:p>
        </p:txBody>
      </p:sp>
      <p:sp>
        <p:nvSpPr>
          <p:cNvPr id="5" name="Title 4"/>
          <p:cNvSpPr>
            <a:spLocks noGrp="1"/>
          </p:cNvSpPr>
          <p:nvPr>
            <p:ph type="title"/>
          </p:nvPr>
        </p:nvSpPr>
        <p:spPr/>
        <p:txBody>
          <a:bodyPr/>
          <a:lstStyle/>
          <a:p>
            <a:r>
              <a:rPr lang="en-US" dirty="0" smtClean="0"/>
              <a:t>Agenda</a:t>
            </a:r>
            <a:endParaRPr lang="en-US" dirty="0"/>
          </a:p>
        </p:txBody>
      </p:sp>
      <p:sp>
        <p:nvSpPr>
          <p:cNvPr id="9" name="Rectangle 8"/>
          <p:cNvSpPr/>
          <p:nvPr/>
        </p:nvSpPr>
        <p:spPr bwMode="auto">
          <a:xfrm>
            <a:off x="228600" y="53594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endParaRPr kumimoji="0" lang="en-US" sz="24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0" name="Rectangle 9"/>
          <p:cNvSpPr/>
          <p:nvPr/>
        </p:nvSpPr>
        <p:spPr bwMode="auto">
          <a:xfrm>
            <a:off x="228600" y="43942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a:solidFill>
                  <a:schemeClr val="bg2">
                    <a:lumMod val="60000"/>
                    <a:lumOff val="40000"/>
                  </a:schemeClr>
                </a:solidFill>
              </a:rPr>
              <a:t>Analyzing Traces</a:t>
            </a:r>
          </a:p>
        </p:txBody>
      </p:sp>
      <p:sp>
        <p:nvSpPr>
          <p:cNvPr id="11" name="Rectangle 10"/>
          <p:cNvSpPr/>
          <p:nvPr/>
        </p:nvSpPr>
        <p:spPr bwMode="auto">
          <a:xfrm>
            <a:off x="228600" y="34544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smtClean="0">
                <a:solidFill>
                  <a:schemeClr val="bg2">
                    <a:lumMod val="60000"/>
                    <a:lumOff val="40000"/>
                  </a:schemeClr>
                </a:solidFill>
              </a:rPr>
              <a:t>Traffic Capture</a:t>
            </a:r>
            <a:endParaRPr lang="en-US" sz="2400" dirty="0"/>
          </a:p>
        </p:txBody>
      </p:sp>
      <p:sp>
        <p:nvSpPr>
          <p:cNvPr id="12" name="Rectangle 11"/>
          <p:cNvSpPr/>
          <p:nvPr/>
        </p:nvSpPr>
        <p:spPr bwMode="auto">
          <a:xfrm>
            <a:off x="228600" y="24892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b="1" dirty="0">
                <a:solidFill>
                  <a:schemeClr val="accent1"/>
                </a:solidFill>
              </a:rPr>
              <a:t>Port </a:t>
            </a:r>
            <a:r>
              <a:rPr lang="en-US" sz="2400" b="1" dirty="0" smtClean="0">
                <a:solidFill>
                  <a:schemeClr val="accent1"/>
                </a:solidFill>
              </a:rPr>
              <a:t>Mirroring</a:t>
            </a:r>
            <a:endParaRPr lang="en-US" sz="2400" b="1" dirty="0">
              <a:solidFill>
                <a:schemeClr val="accent1"/>
              </a:solidFill>
            </a:endParaRPr>
          </a:p>
        </p:txBody>
      </p:sp>
      <p:sp>
        <p:nvSpPr>
          <p:cNvPr id="13" name="Rectangle 12"/>
          <p:cNvSpPr/>
          <p:nvPr/>
        </p:nvSpPr>
        <p:spPr bwMode="auto">
          <a:xfrm>
            <a:off x="228600" y="15240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smtClean="0">
                <a:solidFill>
                  <a:schemeClr val="bg2">
                    <a:lumMod val="60000"/>
                    <a:lumOff val="40000"/>
                  </a:schemeClr>
                </a:solidFill>
              </a:rPr>
              <a:t>Some Basics</a:t>
            </a:r>
            <a:endParaRPr lang="en-US" sz="2400" b="1" dirty="0">
              <a:solidFill>
                <a:schemeClr val="accent1"/>
              </a:solidFill>
            </a:endParaRPr>
          </a:p>
        </p:txBody>
      </p:sp>
    </p:spTree>
    <p:extLst>
      <p:ext uri="{BB962C8B-B14F-4D97-AF65-F5344CB8AC3E}">
        <p14:creationId xmlns:p14="http://schemas.microsoft.com/office/powerpoint/2010/main" val="552668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Port Mirror - Stratix 5700/8000/8300</a:t>
            </a:r>
            <a:r>
              <a:rPr lang="en-US" dirty="0" smtClean="0"/>
              <a:t/>
            </a:r>
            <a:br>
              <a:rPr lang="en-US" dirty="0" smtClean="0"/>
            </a:br>
            <a:r>
              <a:rPr lang="en-US" dirty="0" smtClean="0"/>
              <a:t>Multicast</a:t>
            </a:r>
            <a:endParaRPr lang="en-US" dirty="0"/>
          </a:p>
        </p:txBody>
      </p:sp>
      <p:sp>
        <p:nvSpPr>
          <p:cNvPr id="14340" name="Rectangle 3"/>
          <p:cNvSpPr>
            <a:spLocks noGrp="1" noChangeArrowheads="1"/>
          </p:cNvSpPr>
          <p:nvPr>
            <p:ph idx="4294967295"/>
          </p:nvPr>
        </p:nvSpPr>
        <p:spPr>
          <a:xfrm>
            <a:off x="152400" y="1984200"/>
            <a:ext cx="8763000" cy="4329514"/>
          </a:xfrm>
          <a:prstGeom prst="rect">
            <a:avLst/>
          </a:prstGeom>
        </p:spPr>
        <p:txBody>
          <a:bodyPr>
            <a:normAutofit/>
          </a:bodyPr>
          <a:lstStyle/>
          <a:p>
            <a:r>
              <a:rPr lang="en-US" dirty="0" smtClean="0"/>
              <a:t>Some switches</a:t>
            </a:r>
            <a:r>
              <a:rPr lang="en-US" dirty="0"/>
              <a:t>, like the Stratix 5700 and 8000 series and other Cisco switches, </a:t>
            </a:r>
            <a:r>
              <a:rPr lang="en-US" u="sng" dirty="0"/>
              <a:t>do not mirror </a:t>
            </a:r>
            <a:r>
              <a:rPr lang="en-US" u="sng" dirty="0" smtClean="0"/>
              <a:t>multicast control traffic (Leave and join Group messages)</a:t>
            </a:r>
          </a:p>
          <a:p>
            <a:pPr lvl="1"/>
            <a:r>
              <a:rPr lang="en-US" dirty="0" smtClean="0"/>
              <a:t>This can complicate multicast </a:t>
            </a:r>
            <a:r>
              <a:rPr lang="en-US" dirty="0"/>
              <a:t>connection </a:t>
            </a:r>
            <a:r>
              <a:rPr lang="en-US" dirty="0" smtClean="0"/>
              <a:t>troubleshooting and make it difficult to find switch or device issues</a:t>
            </a:r>
            <a:endParaRPr lang="en-US" dirty="0"/>
          </a:p>
          <a:p>
            <a:r>
              <a:rPr lang="en-US" dirty="0"/>
              <a:t>It is recommended </a:t>
            </a:r>
            <a:r>
              <a:rPr lang="en-US" dirty="0" smtClean="0"/>
              <a:t>when possible to </a:t>
            </a:r>
            <a:r>
              <a:rPr lang="en-US" dirty="0"/>
              <a:t>use an </a:t>
            </a:r>
            <a:r>
              <a:rPr lang="en-US" dirty="0" smtClean="0"/>
              <a:t>1783-ETAP </a:t>
            </a:r>
            <a:r>
              <a:rPr lang="en-US" dirty="0"/>
              <a:t>or other capture device to capture </a:t>
            </a:r>
            <a:r>
              <a:rPr lang="en-US" dirty="0" smtClean="0"/>
              <a:t>traffic if multicast IO connection loss is </a:t>
            </a:r>
            <a:r>
              <a:rPr lang="en-US" dirty="0"/>
              <a:t>being </a:t>
            </a:r>
            <a:r>
              <a:rPr lang="en-US" dirty="0" smtClean="0"/>
              <a:t>investigated</a:t>
            </a:r>
          </a:p>
        </p:txBody>
      </p:sp>
      <p:sp>
        <p:nvSpPr>
          <p:cNvPr id="6" name="Slide Number Placeholder 5"/>
          <p:cNvSpPr>
            <a:spLocks noGrp="1"/>
          </p:cNvSpPr>
          <p:nvPr>
            <p:ph type="sldNum" sz="quarter" idx="10"/>
          </p:nvPr>
        </p:nvSpPr>
        <p:spPr/>
        <p:txBody>
          <a:bodyPr/>
          <a:lstStyle/>
          <a:p>
            <a:fld id="{4458D7BB-C5F0-C74A-897E-AD5E99CA2DB6}" type="slidenum">
              <a:rPr lang="en-US" smtClean="0"/>
              <a:pPr/>
              <a:t>21</a:t>
            </a:fld>
            <a:endParaRPr lang="en-US" dirty="0"/>
          </a:p>
        </p:txBody>
      </p:sp>
      <p:sp>
        <p:nvSpPr>
          <p:cNvPr id="7" name="TextBox 6"/>
          <p:cNvSpPr txBox="1"/>
          <p:nvPr/>
        </p:nvSpPr>
        <p:spPr>
          <a:xfrm>
            <a:off x="2895913" y="1469107"/>
            <a:ext cx="3495743" cy="707886"/>
          </a:xfrm>
          <a:prstGeom prst="rect">
            <a:avLst/>
          </a:prstGeom>
          <a:noFill/>
        </p:spPr>
        <p:txBody>
          <a:bodyPr wrap="square" rtlCol="0">
            <a:spAutoFit/>
          </a:bodyPr>
          <a:lstStyle/>
          <a:p>
            <a:pPr>
              <a:lnSpc>
                <a:spcPts val="2400"/>
              </a:lnSpc>
            </a:pPr>
            <a:r>
              <a:rPr lang="en-US" sz="2400" b="1" dirty="0" smtClean="0">
                <a:solidFill>
                  <a:srgbClr val="000000"/>
                </a:solidFill>
              </a:rPr>
              <a:t>NOTE for Multicast!</a:t>
            </a:r>
            <a:endParaRPr lang="en-US" sz="2400" b="1" dirty="0">
              <a:solidFill>
                <a:srgbClr val="000000"/>
              </a:solidFill>
            </a:endParaRP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30463057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Port Mirror - Stratix 5700/8000/8300</a:t>
            </a:r>
            <a:r>
              <a:rPr lang="en-US" dirty="0" smtClean="0"/>
              <a:t/>
            </a:r>
            <a:br>
              <a:rPr lang="en-US" dirty="0" smtClean="0"/>
            </a:br>
            <a:r>
              <a:rPr lang="en-US" dirty="0" smtClean="0"/>
              <a:t>Multicast</a:t>
            </a:r>
            <a:endParaRPr lang="en-US" dirty="0"/>
          </a:p>
        </p:txBody>
      </p:sp>
      <p:sp>
        <p:nvSpPr>
          <p:cNvPr id="14340" name="Rectangle 3"/>
          <p:cNvSpPr>
            <a:spLocks noGrp="1" noChangeArrowheads="1"/>
          </p:cNvSpPr>
          <p:nvPr>
            <p:ph idx="4294967295"/>
          </p:nvPr>
        </p:nvSpPr>
        <p:spPr>
          <a:xfrm>
            <a:off x="152400" y="1984200"/>
            <a:ext cx="8763000" cy="4329514"/>
          </a:xfrm>
          <a:prstGeom prst="rect">
            <a:avLst/>
          </a:prstGeom>
        </p:spPr>
        <p:txBody>
          <a:bodyPr>
            <a:normAutofit/>
          </a:bodyPr>
          <a:lstStyle/>
          <a:p>
            <a:r>
              <a:rPr lang="en-US" dirty="0" smtClean="0"/>
              <a:t>DLR versions of Stratix 5700 switches do not mirror the DLR control traffic.</a:t>
            </a:r>
          </a:p>
          <a:p>
            <a:r>
              <a:rPr lang="en-US" dirty="0" smtClean="0"/>
              <a:t>If mirroring DLR control traffic is desired, use an ETAP</a:t>
            </a:r>
          </a:p>
        </p:txBody>
      </p:sp>
      <p:sp>
        <p:nvSpPr>
          <p:cNvPr id="6" name="Slide Number Placeholder 5"/>
          <p:cNvSpPr>
            <a:spLocks noGrp="1"/>
          </p:cNvSpPr>
          <p:nvPr>
            <p:ph type="sldNum" sz="quarter" idx="10"/>
          </p:nvPr>
        </p:nvSpPr>
        <p:spPr/>
        <p:txBody>
          <a:bodyPr/>
          <a:lstStyle/>
          <a:p>
            <a:fld id="{4458D7BB-C5F0-C74A-897E-AD5E99CA2DB6}" type="slidenum">
              <a:rPr lang="en-US" smtClean="0"/>
              <a:pPr/>
              <a:t>22</a:t>
            </a:fld>
            <a:endParaRPr lang="en-US" dirty="0"/>
          </a:p>
        </p:txBody>
      </p:sp>
      <p:sp>
        <p:nvSpPr>
          <p:cNvPr id="7" name="TextBox 6"/>
          <p:cNvSpPr txBox="1"/>
          <p:nvPr/>
        </p:nvSpPr>
        <p:spPr>
          <a:xfrm>
            <a:off x="2895913" y="1469107"/>
            <a:ext cx="3495743" cy="707886"/>
          </a:xfrm>
          <a:prstGeom prst="rect">
            <a:avLst/>
          </a:prstGeom>
          <a:noFill/>
        </p:spPr>
        <p:txBody>
          <a:bodyPr wrap="square" rtlCol="0">
            <a:spAutoFit/>
          </a:bodyPr>
          <a:lstStyle/>
          <a:p>
            <a:pPr>
              <a:lnSpc>
                <a:spcPts val="2400"/>
              </a:lnSpc>
            </a:pPr>
            <a:r>
              <a:rPr lang="en-US" sz="2400" b="1" dirty="0" smtClean="0">
                <a:solidFill>
                  <a:srgbClr val="000000"/>
                </a:solidFill>
              </a:rPr>
              <a:t>NOTE for DLR!</a:t>
            </a:r>
            <a:endParaRPr lang="en-US" sz="2400" b="1" dirty="0">
              <a:solidFill>
                <a:srgbClr val="000000"/>
              </a:solidFill>
            </a:endParaRP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2580361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Port Mirror </a:t>
            </a:r>
            <a:r>
              <a:rPr lang="en-US" dirty="0" smtClean="0"/>
              <a:t>- Stratix </a:t>
            </a:r>
            <a:r>
              <a:rPr lang="en-US" dirty="0"/>
              <a:t>5700/8000/8300</a:t>
            </a:r>
            <a:r>
              <a:rPr lang="en-US" dirty="0" smtClean="0"/>
              <a:t/>
            </a:r>
            <a:br>
              <a:rPr lang="en-US" dirty="0" smtClean="0"/>
            </a:br>
            <a:r>
              <a:rPr lang="en-US" dirty="0" smtClean="0"/>
              <a:t>Device Manager</a:t>
            </a:r>
            <a:endParaRPr lang="en-US" dirty="0"/>
          </a:p>
        </p:txBody>
      </p:sp>
      <p:sp>
        <p:nvSpPr>
          <p:cNvPr id="14340" name="Rectangle 3"/>
          <p:cNvSpPr>
            <a:spLocks noGrp="1" noChangeArrowheads="1"/>
          </p:cNvSpPr>
          <p:nvPr>
            <p:ph idx="4294967295"/>
          </p:nvPr>
        </p:nvSpPr>
        <p:spPr>
          <a:xfrm>
            <a:off x="152400" y="1252045"/>
            <a:ext cx="8763000" cy="5436624"/>
          </a:xfrm>
          <a:prstGeom prst="rect">
            <a:avLst/>
          </a:prstGeom>
        </p:spPr>
        <p:txBody>
          <a:bodyPr>
            <a:normAutofit/>
          </a:bodyPr>
          <a:lstStyle/>
          <a:p>
            <a:r>
              <a:rPr lang="en-US" dirty="0" smtClean="0"/>
              <a:t>Can use web page (Device Manager) of Stratix to configure port mirror for Stratix 5700/8000/8300</a:t>
            </a:r>
          </a:p>
          <a:p>
            <a:r>
              <a:rPr lang="en-US" dirty="0" smtClean="0"/>
              <a:t>Web page requires that the cable to be disconnected from the port to be used as the mirror during configuration</a:t>
            </a:r>
          </a:p>
        </p:txBody>
      </p:sp>
      <p:sp>
        <p:nvSpPr>
          <p:cNvPr id="6" name="Slide Number Placeholder 5"/>
          <p:cNvSpPr>
            <a:spLocks noGrp="1"/>
          </p:cNvSpPr>
          <p:nvPr>
            <p:ph type="sldNum" sz="quarter" idx="10"/>
          </p:nvPr>
        </p:nvSpPr>
        <p:spPr/>
        <p:txBody>
          <a:bodyPr/>
          <a:lstStyle/>
          <a:p>
            <a:fld id="{4458D7BB-C5F0-C74A-897E-AD5E99CA2DB6}" type="slidenum">
              <a:rPr lang="en-US" smtClean="0"/>
              <a:pPr/>
              <a:t>23</a:t>
            </a:fld>
            <a:endParaRPr lang="en-US" dirty="0"/>
          </a:p>
        </p:txBody>
      </p:sp>
      <p:pic>
        <p:nvPicPr>
          <p:cNvPr id="1030" name="Picture 6" descr="C:\Users\bkyer\AppData\Local\Temp\SNAGHTML6704de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654" y="3539475"/>
            <a:ext cx="5400283" cy="248032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bkyer\AppData\Local\Temp\SNAGHTML1a92cf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2922" y="3002169"/>
            <a:ext cx="3357114" cy="3017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23962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Port Mirror </a:t>
            </a:r>
            <a:r>
              <a:rPr lang="en-US" dirty="0" smtClean="0"/>
              <a:t>- Stratix </a:t>
            </a:r>
            <a:r>
              <a:rPr lang="en-US" dirty="0"/>
              <a:t>5700/8000/8300</a:t>
            </a:r>
            <a:r>
              <a:rPr lang="en-US" dirty="0" smtClean="0"/>
              <a:t/>
            </a:r>
            <a:br>
              <a:rPr lang="en-US" dirty="0" smtClean="0"/>
            </a:br>
            <a:r>
              <a:rPr lang="en-US" dirty="0" smtClean="0"/>
              <a:t>Device Manager</a:t>
            </a:r>
            <a:endParaRPr lang="en-US" dirty="0"/>
          </a:p>
        </p:txBody>
      </p:sp>
      <p:sp>
        <p:nvSpPr>
          <p:cNvPr id="14340" name="Rectangle 3"/>
          <p:cNvSpPr>
            <a:spLocks noGrp="1" noChangeArrowheads="1"/>
          </p:cNvSpPr>
          <p:nvPr>
            <p:ph idx="4294967295"/>
          </p:nvPr>
        </p:nvSpPr>
        <p:spPr>
          <a:xfrm>
            <a:off x="152400" y="1212079"/>
            <a:ext cx="8763000" cy="5143327"/>
          </a:xfrm>
          <a:prstGeom prst="rect">
            <a:avLst/>
          </a:prstGeom>
        </p:spPr>
        <p:txBody>
          <a:bodyPr>
            <a:normAutofit/>
          </a:bodyPr>
          <a:lstStyle/>
          <a:p>
            <a:r>
              <a:rPr lang="en-US" dirty="0"/>
              <a:t>To configure:</a:t>
            </a:r>
          </a:p>
          <a:p>
            <a:pPr lvl="1"/>
            <a:r>
              <a:rPr lang="en-US" dirty="0"/>
              <a:t>Select Smart Ports</a:t>
            </a:r>
          </a:p>
          <a:p>
            <a:pPr lvl="1"/>
            <a:r>
              <a:rPr lang="en-US" dirty="0"/>
              <a:t>Select port to be used as mirror, and select Edit</a:t>
            </a:r>
          </a:p>
          <a:p>
            <a:pPr lvl="1"/>
            <a:r>
              <a:rPr lang="en-US" dirty="0" smtClean="0"/>
              <a:t>Select Source Interface</a:t>
            </a:r>
          </a:p>
          <a:p>
            <a:pPr lvl="1"/>
            <a:r>
              <a:rPr lang="en-US" dirty="0" smtClean="0"/>
              <a:t>If desired, select Ingress Vlan</a:t>
            </a:r>
          </a:p>
          <a:p>
            <a:pPr lvl="2"/>
            <a:r>
              <a:rPr lang="en-US" dirty="0" smtClean="0"/>
              <a:t>If using HMI or other communications software on the computer that is needed at the same time the port mirror is being done. Otherwise, leave Ingress Vlan as none</a:t>
            </a:r>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24</a:t>
            </a:fld>
            <a:endParaRPr lang="en-US" dirty="0"/>
          </a:p>
        </p:txBody>
      </p:sp>
      <p:pic>
        <p:nvPicPr>
          <p:cNvPr id="2" name="Picture 1"/>
          <p:cNvPicPr>
            <a:picLocks noChangeAspect="1"/>
          </p:cNvPicPr>
          <p:nvPr/>
        </p:nvPicPr>
        <p:blipFill>
          <a:blip r:embed="rId2"/>
          <a:stretch>
            <a:fillRect/>
          </a:stretch>
        </p:blipFill>
        <p:spPr>
          <a:xfrm>
            <a:off x="6388764" y="4222648"/>
            <a:ext cx="2606266" cy="2491956"/>
          </a:xfrm>
          <a:prstGeom prst="rect">
            <a:avLst/>
          </a:prstGeom>
        </p:spPr>
      </p:pic>
      <p:pic>
        <p:nvPicPr>
          <p:cNvPr id="7" name="Picture 6" descr="C:\Users\bkyer\AppData\Local\Temp\SNAGHTML6704de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551" y="4457235"/>
            <a:ext cx="4449100" cy="204345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bkyer\AppData\Local\Temp\SNAGHTML1a92cf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3800" y="4248584"/>
            <a:ext cx="2714594" cy="2440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8364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Port Mirror - Stratix 5700/8000/8300</a:t>
            </a:r>
            <a:br>
              <a:rPr lang="en-US" dirty="0"/>
            </a:br>
            <a:r>
              <a:rPr lang="en-US" dirty="0"/>
              <a:t>CLI</a:t>
            </a:r>
          </a:p>
        </p:txBody>
      </p:sp>
      <p:sp>
        <p:nvSpPr>
          <p:cNvPr id="14340" name="Rectangle 3"/>
          <p:cNvSpPr>
            <a:spLocks noGrp="1" noChangeArrowheads="1"/>
          </p:cNvSpPr>
          <p:nvPr>
            <p:ph idx="4294967295"/>
          </p:nvPr>
        </p:nvSpPr>
        <p:spPr>
          <a:xfrm>
            <a:off x="152400" y="1767611"/>
            <a:ext cx="8763000" cy="4448364"/>
          </a:xfrm>
          <a:prstGeom prst="rect">
            <a:avLst/>
          </a:prstGeom>
        </p:spPr>
        <p:txBody>
          <a:bodyPr>
            <a:normAutofit/>
          </a:bodyPr>
          <a:lstStyle/>
          <a:p>
            <a:r>
              <a:rPr lang="en-US" dirty="0" smtClean="0"/>
              <a:t>Port mirror can also be done via CLI </a:t>
            </a:r>
          </a:p>
          <a:p>
            <a:r>
              <a:rPr lang="en-US" dirty="0" smtClean="0"/>
              <a:t>PuTTY is a popular free CLI client</a:t>
            </a:r>
          </a:p>
          <a:p>
            <a:r>
              <a:rPr lang="en-US" dirty="0" smtClean="0"/>
              <a:t>Fill in:</a:t>
            </a:r>
          </a:p>
          <a:p>
            <a:pPr lvl="1"/>
            <a:r>
              <a:rPr lang="en-US" dirty="0" smtClean="0"/>
              <a:t>IP address</a:t>
            </a:r>
          </a:p>
          <a:p>
            <a:pPr lvl="1"/>
            <a:r>
              <a:rPr lang="en-US" dirty="0" smtClean="0"/>
              <a:t>Port 23</a:t>
            </a:r>
          </a:p>
          <a:p>
            <a:pPr lvl="1"/>
            <a:r>
              <a:rPr lang="en-US" dirty="0" smtClean="0"/>
              <a:t>Telnet</a:t>
            </a:r>
          </a:p>
          <a:p>
            <a:pPr marL="0" indent="0">
              <a:buNone/>
            </a:pPr>
            <a:endParaRPr lang="en-US" i="1" dirty="0" smtClean="0"/>
          </a:p>
          <a:p>
            <a:pPr marL="0" indent="0">
              <a:buNone/>
            </a:pPr>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25</a:t>
            </a:fld>
            <a:endParaRPr lang="en-US" dirty="0"/>
          </a:p>
        </p:txBody>
      </p:sp>
      <p:pic>
        <p:nvPicPr>
          <p:cNvPr id="1028" name="Picture 4" descr="C:\Users\bkyer\AppData\Local\Temp\SNAGHTML6dcbd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9507" y="2908707"/>
            <a:ext cx="3649493" cy="324202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90812" y="1343007"/>
            <a:ext cx="8686175" cy="707886"/>
          </a:xfrm>
          <a:prstGeom prst="rect">
            <a:avLst/>
          </a:prstGeom>
          <a:noFill/>
        </p:spPr>
        <p:txBody>
          <a:bodyPr wrap="square" rtlCol="0">
            <a:spAutoFit/>
          </a:bodyPr>
          <a:lstStyle/>
          <a:p>
            <a:pPr>
              <a:lnSpc>
                <a:spcPts val="2400"/>
              </a:lnSpc>
            </a:pPr>
            <a:r>
              <a:rPr lang="en-US" sz="2400" b="1" i="1" dirty="0" smtClean="0">
                <a:solidFill>
                  <a:schemeClr val="tx2"/>
                </a:solidFill>
                <a:latin typeface="Arial Narrow"/>
                <a:cs typeface="Arial Narrow"/>
              </a:rPr>
              <a:t>PuTTY or other telnet client for CLI (Command Line Interface)</a:t>
            </a: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1877263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Port Mirror - Stratix 5700/8000/8300</a:t>
            </a:r>
            <a:br>
              <a:rPr lang="en-US" dirty="0"/>
            </a:br>
            <a:r>
              <a:rPr lang="en-US" dirty="0"/>
              <a:t>CLI</a:t>
            </a:r>
          </a:p>
        </p:txBody>
      </p:sp>
      <p:sp>
        <p:nvSpPr>
          <p:cNvPr id="14340" name="Rectangle 3"/>
          <p:cNvSpPr>
            <a:spLocks noGrp="1" noChangeArrowheads="1"/>
          </p:cNvSpPr>
          <p:nvPr>
            <p:ph idx="4294967295"/>
          </p:nvPr>
        </p:nvSpPr>
        <p:spPr>
          <a:xfrm>
            <a:off x="152400" y="1797973"/>
            <a:ext cx="8763000" cy="4890695"/>
          </a:xfrm>
          <a:prstGeom prst="rect">
            <a:avLst/>
          </a:prstGeom>
        </p:spPr>
        <p:txBody>
          <a:bodyPr>
            <a:normAutofit/>
          </a:bodyPr>
          <a:lstStyle/>
          <a:p>
            <a:r>
              <a:rPr lang="en-US" dirty="0" smtClean="0"/>
              <a:t>To mirror a port with no ingress</a:t>
            </a:r>
          </a:p>
          <a:p>
            <a:pPr lvl="1"/>
            <a:r>
              <a:rPr lang="en-US" dirty="0" smtClean="0"/>
              <a:t>monitor </a:t>
            </a:r>
            <a:r>
              <a:rPr lang="en-US" dirty="0"/>
              <a:t>session 1 </a:t>
            </a:r>
            <a:r>
              <a:rPr lang="en-US" dirty="0" smtClean="0"/>
              <a:t>destination interface fa2/7</a:t>
            </a:r>
          </a:p>
          <a:p>
            <a:pPr lvl="1"/>
            <a:r>
              <a:rPr lang="en-US" dirty="0"/>
              <a:t>monitor session 1 source </a:t>
            </a:r>
            <a:r>
              <a:rPr lang="en-US" dirty="0" smtClean="0"/>
              <a:t>interface </a:t>
            </a:r>
            <a:r>
              <a:rPr lang="en-US" dirty="0"/>
              <a:t>fa2/3 </a:t>
            </a:r>
            <a:r>
              <a:rPr lang="en-US" dirty="0" smtClean="0"/>
              <a:t>both</a:t>
            </a:r>
          </a:p>
          <a:p>
            <a:r>
              <a:rPr lang="en-US" dirty="0"/>
              <a:t>To mirror </a:t>
            </a:r>
            <a:r>
              <a:rPr lang="en-US" dirty="0" smtClean="0"/>
              <a:t>all Vlan traffic</a:t>
            </a:r>
            <a:endParaRPr lang="en-US" dirty="0"/>
          </a:p>
          <a:p>
            <a:pPr lvl="1"/>
            <a:r>
              <a:rPr lang="en-US" dirty="0"/>
              <a:t>monitor session 1 destination interface fa2/7</a:t>
            </a:r>
          </a:p>
          <a:p>
            <a:pPr lvl="1"/>
            <a:r>
              <a:rPr lang="en-US" dirty="0" smtClean="0"/>
              <a:t>monitor </a:t>
            </a:r>
            <a:r>
              <a:rPr lang="en-US" dirty="0"/>
              <a:t>session 1 source </a:t>
            </a:r>
            <a:r>
              <a:rPr lang="en-US" dirty="0" smtClean="0"/>
              <a:t>Vlan 192 both</a:t>
            </a:r>
          </a:p>
          <a:p>
            <a:pPr lvl="2"/>
            <a:r>
              <a:rPr lang="en-US" u="sng" dirty="0" smtClean="0"/>
              <a:t>Note – for high traffic</a:t>
            </a:r>
            <a:r>
              <a:rPr lang="en-US" dirty="0" smtClean="0"/>
              <a:t>, check port utilization to make sure port is not at 100%</a:t>
            </a:r>
            <a:endParaRPr lang="en-US" dirty="0"/>
          </a:p>
          <a:p>
            <a:r>
              <a:rPr lang="en-US" dirty="0" smtClean="0"/>
              <a:t>To see how port mirror is configured</a:t>
            </a:r>
            <a:endParaRPr lang="en-US" dirty="0"/>
          </a:p>
          <a:p>
            <a:pPr lvl="1"/>
            <a:r>
              <a:rPr lang="en-US" dirty="0" smtClean="0"/>
              <a:t>show </a:t>
            </a:r>
            <a:r>
              <a:rPr lang="en-US" dirty="0"/>
              <a:t>run | section </a:t>
            </a:r>
            <a:r>
              <a:rPr lang="en-US" dirty="0" smtClean="0"/>
              <a:t>monitor</a:t>
            </a:r>
          </a:p>
          <a:p>
            <a:r>
              <a:rPr lang="en-US" dirty="0"/>
              <a:t>To </a:t>
            </a:r>
            <a:r>
              <a:rPr lang="en-US" dirty="0" smtClean="0"/>
              <a:t>stop mirror</a:t>
            </a:r>
            <a:endParaRPr lang="en-US" dirty="0"/>
          </a:p>
          <a:p>
            <a:pPr lvl="1"/>
            <a:r>
              <a:rPr lang="en-US" dirty="0"/>
              <a:t>n</a:t>
            </a:r>
            <a:r>
              <a:rPr lang="en-US" dirty="0" smtClean="0"/>
              <a:t>o monitor </a:t>
            </a:r>
            <a:r>
              <a:rPr lang="en-US" dirty="0"/>
              <a:t>session </a:t>
            </a:r>
            <a:r>
              <a:rPr lang="en-US" dirty="0" smtClean="0"/>
              <a:t>1</a:t>
            </a:r>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26</a:t>
            </a:fld>
            <a:endParaRPr lang="en-US" dirty="0"/>
          </a:p>
        </p:txBody>
      </p:sp>
      <p:sp>
        <p:nvSpPr>
          <p:cNvPr id="7" name="TextBox 6"/>
          <p:cNvSpPr txBox="1"/>
          <p:nvPr/>
        </p:nvSpPr>
        <p:spPr>
          <a:xfrm>
            <a:off x="190812" y="1343007"/>
            <a:ext cx="8686175" cy="707886"/>
          </a:xfrm>
          <a:prstGeom prst="rect">
            <a:avLst/>
          </a:prstGeom>
          <a:noFill/>
        </p:spPr>
        <p:txBody>
          <a:bodyPr wrap="square" rtlCol="0">
            <a:spAutoFit/>
          </a:bodyPr>
          <a:lstStyle/>
          <a:p>
            <a:pPr>
              <a:lnSpc>
                <a:spcPts val="2400"/>
              </a:lnSpc>
            </a:pPr>
            <a:r>
              <a:rPr lang="en-US" sz="2400" b="1" i="1" dirty="0" smtClean="0">
                <a:solidFill>
                  <a:schemeClr val="tx2"/>
                </a:solidFill>
                <a:latin typeface="Arial Narrow"/>
                <a:cs typeface="Arial Narrow"/>
              </a:rPr>
              <a:t>Some mirror command examples</a:t>
            </a: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15924068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Port Mirror - Stratix 5700/8000/8300</a:t>
            </a:r>
            <a:br>
              <a:rPr lang="en-US" dirty="0"/>
            </a:br>
            <a:r>
              <a:rPr lang="en-US" dirty="0"/>
              <a:t>CLI</a:t>
            </a:r>
          </a:p>
        </p:txBody>
      </p:sp>
      <p:sp>
        <p:nvSpPr>
          <p:cNvPr id="14340" name="Rectangle 3"/>
          <p:cNvSpPr>
            <a:spLocks noGrp="1" noChangeArrowheads="1"/>
          </p:cNvSpPr>
          <p:nvPr>
            <p:ph idx="4294967295"/>
          </p:nvPr>
        </p:nvSpPr>
        <p:spPr>
          <a:xfrm>
            <a:off x="152400" y="1480645"/>
            <a:ext cx="8763000" cy="5436624"/>
          </a:xfrm>
          <a:prstGeom prst="rect">
            <a:avLst/>
          </a:prstGeom>
        </p:spPr>
        <p:txBody>
          <a:bodyPr>
            <a:normAutofit/>
          </a:bodyPr>
          <a:lstStyle/>
          <a:p>
            <a:r>
              <a:rPr lang="en-US" dirty="0" smtClean="0"/>
              <a:t>Following two lines show commands to set up mirror. The ingress vlan is optional</a:t>
            </a:r>
          </a:p>
          <a:p>
            <a:pPr lvl="1"/>
            <a:r>
              <a:rPr lang="en-US" i="1" dirty="0" smtClean="0"/>
              <a:t>monitor </a:t>
            </a:r>
            <a:r>
              <a:rPr lang="en-US" i="1" dirty="0"/>
              <a:t>session 1 source </a:t>
            </a:r>
            <a:r>
              <a:rPr lang="en-US" i="1" dirty="0" smtClean="0"/>
              <a:t>interface fa1/1</a:t>
            </a:r>
          </a:p>
          <a:p>
            <a:pPr lvl="1"/>
            <a:r>
              <a:rPr lang="en-US" i="1" dirty="0" smtClean="0"/>
              <a:t>monitor </a:t>
            </a:r>
            <a:r>
              <a:rPr lang="en-US" i="1" dirty="0"/>
              <a:t>session </a:t>
            </a:r>
            <a:r>
              <a:rPr lang="en-US" i="1" dirty="0" smtClean="0"/>
              <a:t>1 </a:t>
            </a:r>
            <a:r>
              <a:rPr lang="en-US" i="1" dirty="0"/>
              <a:t>dest </a:t>
            </a:r>
            <a:r>
              <a:rPr lang="en-US" i="1" dirty="0" smtClean="0"/>
              <a:t>interface </a:t>
            </a:r>
            <a:r>
              <a:rPr lang="en-US" i="1" dirty="0"/>
              <a:t>fa1/8 </a:t>
            </a:r>
            <a:r>
              <a:rPr lang="en-US" i="1" dirty="0" smtClean="0"/>
              <a:t>ingress </a:t>
            </a:r>
            <a:r>
              <a:rPr lang="en-US" i="1" dirty="0"/>
              <a:t>vlan </a:t>
            </a:r>
            <a:r>
              <a:rPr lang="en-US" i="1" dirty="0" smtClean="0"/>
              <a:t>192</a:t>
            </a:r>
          </a:p>
          <a:p>
            <a:r>
              <a:rPr lang="en-US" i="1" dirty="0" smtClean="0"/>
              <a:t>Sessions 1 and 2 available</a:t>
            </a:r>
          </a:p>
          <a:p>
            <a:pPr marL="0" indent="0">
              <a:buNone/>
            </a:pPr>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27</a:t>
            </a:fld>
            <a:endParaRPr lang="en-US" dirty="0"/>
          </a:p>
        </p:txBody>
      </p:sp>
      <p:pic>
        <p:nvPicPr>
          <p:cNvPr id="2054" name="Picture 6" descr="C:\Users\bkyer\AppData\Local\Temp\SNAGHTML689391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079" y="3889511"/>
            <a:ext cx="5565167" cy="2574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41176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Port Mirror - Stratix 5700/8000/8300</a:t>
            </a:r>
            <a:r>
              <a:rPr lang="en-US" dirty="0" smtClean="0"/>
              <a:t/>
            </a:r>
            <a:br>
              <a:rPr lang="en-US" dirty="0" smtClean="0"/>
            </a:br>
            <a:r>
              <a:rPr lang="en-US" dirty="0" smtClean="0"/>
              <a:t>CLI</a:t>
            </a:r>
            <a:endParaRPr lang="en-US" dirty="0"/>
          </a:p>
        </p:txBody>
      </p:sp>
      <p:sp>
        <p:nvSpPr>
          <p:cNvPr id="14340" name="Rectangle 3"/>
          <p:cNvSpPr>
            <a:spLocks noGrp="1" noChangeArrowheads="1"/>
          </p:cNvSpPr>
          <p:nvPr>
            <p:ph idx="4294967295"/>
          </p:nvPr>
        </p:nvSpPr>
        <p:spPr>
          <a:xfrm>
            <a:off x="152400" y="1480645"/>
            <a:ext cx="8763000" cy="5436624"/>
          </a:xfrm>
          <a:prstGeom prst="rect">
            <a:avLst/>
          </a:prstGeom>
        </p:spPr>
        <p:txBody>
          <a:bodyPr>
            <a:normAutofit/>
          </a:bodyPr>
          <a:lstStyle/>
          <a:p>
            <a:r>
              <a:rPr lang="en-US" dirty="0" smtClean="0"/>
              <a:t>Show monitor can also be used to see current mirror setup</a:t>
            </a:r>
          </a:p>
          <a:p>
            <a:pPr lvl="1"/>
            <a:r>
              <a:rPr lang="en-US" dirty="0" smtClean="0"/>
              <a:t>In non config mode, </a:t>
            </a:r>
            <a:r>
              <a:rPr lang="en-US" i="1" dirty="0" smtClean="0"/>
              <a:t>show monitor</a:t>
            </a:r>
          </a:p>
          <a:p>
            <a:pPr lvl="1"/>
            <a:r>
              <a:rPr lang="en-US" dirty="0" smtClean="0"/>
              <a:t>In config mode, </a:t>
            </a:r>
            <a:r>
              <a:rPr lang="en-US" i="1" dirty="0" smtClean="0"/>
              <a:t>do show monitor</a:t>
            </a:r>
          </a:p>
        </p:txBody>
      </p:sp>
      <p:sp>
        <p:nvSpPr>
          <p:cNvPr id="6" name="Slide Number Placeholder 5"/>
          <p:cNvSpPr>
            <a:spLocks noGrp="1"/>
          </p:cNvSpPr>
          <p:nvPr>
            <p:ph type="sldNum" sz="quarter" idx="10"/>
          </p:nvPr>
        </p:nvSpPr>
        <p:spPr/>
        <p:txBody>
          <a:bodyPr/>
          <a:lstStyle/>
          <a:p>
            <a:fld id="{4458D7BB-C5F0-C74A-897E-AD5E99CA2DB6}" type="slidenum">
              <a:rPr lang="en-US" smtClean="0"/>
              <a:pPr/>
              <a:t>28</a:t>
            </a:fld>
            <a:endParaRPr lang="en-US" dirty="0"/>
          </a:p>
        </p:txBody>
      </p:sp>
      <p:pic>
        <p:nvPicPr>
          <p:cNvPr id="4098" name="Picture 2" descr="C:\Users\bkyer\AppData\Local\Temp\SNAGHTML714f87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0162" y="3362806"/>
            <a:ext cx="5254557" cy="3167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32286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Port </a:t>
            </a:r>
            <a:r>
              <a:rPr lang="en-US" dirty="0" smtClean="0"/>
              <a:t>Mirror</a:t>
            </a:r>
            <a:br>
              <a:rPr lang="en-US" dirty="0" smtClean="0"/>
            </a:br>
            <a:r>
              <a:rPr lang="en-US" dirty="0" smtClean="0"/>
              <a:t>1783-ETAP</a:t>
            </a:r>
            <a:endParaRPr lang="en-US" dirty="0"/>
          </a:p>
        </p:txBody>
      </p:sp>
      <p:sp>
        <p:nvSpPr>
          <p:cNvPr id="14340" name="Rectangle 3"/>
          <p:cNvSpPr>
            <a:spLocks noGrp="1" noChangeArrowheads="1"/>
          </p:cNvSpPr>
          <p:nvPr>
            <p:ph idx="4294967295"/>
          </p:nvPr>
        </p:nvSpPr>
        <p:spPr>
          <a:xfrm>
            <a:off x="152400" y="1252045"/>
            <a:ext cx="8763000" cy="5436624"/>
          </a:xfrm>
          <a:prstGeom prst="rect">
            <a:avLst/>
          </a:prstGeom>
        </p:spPr>
        <p:txBody>
          <a:bodyPr>
            <a:normAutofit/>
          </a:bodyPr>
          <a:lstStyle/>
          <a:p>
            <a:r>
              <a:rPr lang="en-US" dirty="0" smtClean="0"/>
              <a:t>To configure an ETAP for mirroring, use RSLinx Device Configuration</a:t>
            </a:r>
          </a:p>
          <a:p>
            <a:pPr lvl="1"/>
            <a:r>
              <a:rPr lang="en-US" dirty="0" smtClean="0"/>
              <a:t>Check Enable Device Port Debugging Mode</a:t>
            </a:r>
          </a:p>
          <a:p>
            <a:pPr lvl="1"/>
            <a:r>
              <a:rPr lang="en-US" dirty="0" smtClean="0"/>
              <a:t>Uncheck all other options as shown below</a:t>
            </a:r>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29</a:t>
            </a:fld>
            <a:endParaRPr lang="en-US" dirty="0"/>
          </a:p>
        </p:txBody>
      </p:sp>
      <p:pic>
        <p:nvPicPr>
          <p:cNvPr id="1026" name="Picture 2" descr="C:\Users\bkyer\AppData\Local\Temp\SNAGHTML3fc17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405" y="3615445"/>
            <a:ext cx="3994296" cy="28729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bkyer\AppData\Local\Temp\SNAGHTML40987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0638" y="3400947"/>
            <a:ext cx="4215387" cy="3087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884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Some Basics</a:t>
            </a:r>
            <a:br>
              <a:rPr lang="en-US" dirty="0" smtClean="0"/>
            </a:br>
            <a:r>
              <a:rPr lang="en-US" dirty="0" smtClean="0"/>
              <a:t>Why do we do this?</a:t>
            </a:r>
            <a:endParaRPr lang="en-US" dirty="0"/>
          </a:p>
        </p:txBody>
      </p:sp>
      <p:sp>
        <p:nvSpPr>
          <p:cNvPr id="14340" name="Rectangle 3"/>
          <p:cNvSpPr>
            <a:spLocks noGrp="1" noChangeArrowheads="1"/>
          </p:cNvSpPr>
          <p:nvPr>
            <p:ph idx="4294967295"/>
          </p:nvPr>
        </p:nvSpPr>
        <p:spPr>
          <a:xfrm>
            <a:off x="211931" y="1354669"/>
            <a:ext cx="8763000" cy="2749246"/>
          </a:xfrm>
          <a:prstGeom prst="rect">
            <a:avLst/>
          </a:prstGeom>
        </p:spPr>
        <p:txBody>
          <a:bodyPr>
            <a:normAutofit/>
          </a:bodyPr>
          <a:lstStyle/>
          <a:p>
            <a:r>
              <a:rPr lang="en-US" dirty="0" smtClean="0"/>
              <a:t>Errors in the I/O tree</a:t>
            </a:r>
          </a:p>
          <a:p>
            <a:r>
              <a:rPr lang="en-US" dirty="0" smtClean="0"/>
              <a:t>Poor performance</a:t>
            </a:r>
          </a:p>
          <a:p>
            <a:r>
              <a:rPr lang="en-US" dirty="0" smtClean="0"/>
              <a:t>Intermittence communication</a:t>
            </a:r>
          </a:p>
          <a:p>
            <a:r>
              <a:rPr lang="en-US" dirty="0" smtClean="0"/>
              <a:t>Timeouts</a:t>
            </a:r>
          </a:p>
        </p:txBody>
      </p:sp>
      <p:sp>
        <p:nvSpPr>
          <p:cNvPr id="6" name="Slide Number Placeholder 5"/>
          <p:cNvSpPr>
            <a:spLocks noGrp="1"/>
          </p:cNvSpPr>
          <p:nvPr>
            <p:ph type="sldNum" sz="quarter" idx="10"/>
          </p:nvPr>
        </p:nvSpPr>
        <p:spPr/>
        <p:txBody>
          <a:bodyPr/>
          <a:lstStyle/>
          <a:p>
            <a:fld id="{4458D7BB-C5F0-C74A-897E-AD5E99CA2DB6}" type="slidenum">
              <a:rPr lang="en-US" smtClean="0"/>
              <a:pPr/>
              <a:t>3</a:t>
            </a:fld>
            <a:endParaRPr lang="en-US" dirty="0"/>
          </a:p>
        </p:txBody>
      </p:sp>
    </p:spTree>
    <p:extLst>
      <p:ext uri="{BB962C8B-B14F-4D97-AF65-F5344CB8AC3E}">
        <p14:creationId xmlns:p14="http://schemas.microsoft.com/office/powerpoint/2010/main" val="18803227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Port </a:t>
            </a:r>
            <a:r>
              <a:rPr lang="en-US" dirty="0" smtClean="0"/>
              <a:t>Mirror</a:t>
            </a:r>
            <a:br>
              <a:rPr lang="en-US" dirty="0" smtClean="0"/>
            </a:br>
            <a:r>
              <a:rPr lang="en-US" dirty="0" smtClean="0"/>
              <a:t>Stratix 6000</a:t>
            </a:r>
            <a:endParaRPr lang="en-US" dirty="0"/>
          </a:p>
        </p:txBody>
      </p:sp>
      <p:sp>
        <p:nvSpPr>
          <p:cNvPr id="14340" name="Rectangle 3"/>
          <p:cNvSpPr>
            <a:spLocks noGrp="1" noChangeArrowheads="1"/>
          </p:cNvSpPr>
          <p:nvPr>
            <p:ph idx="4294967295"/>
          </p:nvPr>
        </p:nvSpPr>
        <p:spPr>
          <a:xfrm>
            <a:off x="152400" y="1252045"/>
            <a:ext cx="8763000" cy="5436624"/>
          </a:xfrm>
          <a:prstGeom prst="rect">
            <a:avLst/>
          </a:prstGeom>
        </p:spPr>
        <p:txBody>
          <a:bodyPr>
            <a:normAutofit/>
          </a:bodyPr>
          <a:lstStyle/>
          <a:p>
            <a:r>
              <a:rPr lang="en-US" dirty="0" smtClean="0"/>
              <a:t>Select both IN and OUT a port in the Mirror From column</a:t>
            </a:r>
          </a:p>
          <a:p>
            <a:r>
              <a:rPr lang="en-US" dirty="0" smtClean="0"/>
              <a:t>Select the Capture to Port</a:t>
            </a:r>
          </a:p>
          <a:p>
            <a:r>
              <a:rPr lang="en-US" dirty="0" smtClean="0"/>
              <a:t>Select Enabled for the Mirror Configuration drop down</a:t>
            </a:r>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30</a:t>
            </a:fld>
            <a:endParaRPr lang="en-US" dirty="0"/>
          </a:p>
        </p:txBody>
      </p:sp>
      <p:pic>
        <p:nvPicPr>
          <p:cNvPr id="2" name="Picture 1"/>
          <p:cNvPicPr>
            <a:picLocks noChangeAspect="1"/>
          </p:cNvPicPr>
          <p:nvPr/>
        </p:nvPicPr>
        <p:blipFill>
          <a:blip r:embed="rId2"/>
          <a:stretch>
            <a:fillRect/>
          </a:stretch>
        </p:blipFill>
        <p:spPr>
          <a:xfrm>
            <a:off x="1964988" y="2882563"/>
            <a:ext cx="4741280" cy="3506758"/>
          </a:xfrm>
          <a:prstGeom prst="rect">
            <a:avLst/>
          </a:prstGeom>
        </p:spPr>
      </p:pic>
    </p:spTree>
    <p:extLst>
      <p:ext uri="{BB962C8B-B14F-4D97-AF65-F5344CB8AC3E}">
        <p14:creationId xmlns:p14="http://schemas.microsoft.com/office/powerpoint/2010/main" val="16576491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15D17A3C-3C90-2C4D-BD99-1B4D3754111E}" type="slidenum">
              <a:rPr lang="en-US" smtClean="0"/>
              <a:pPr/>
              <a:t>31</a:t>
            </a:fld>
            <a:endParaRPr lang="en-US" dirty="0"/>
          </a:p>
        </p:txBody>
      </p:sp>
      <p:sp>
        <p:nvSpPr>
          <p:cNvPr id="5" name="Title 4"/>
          <p:cNvSpPr>
            <a:spLocks noGrp="1"/>
          </p:cNvSpPr>
          <p:nvPr>
            <p:ph type="title"/>
          </p:nvPr>
        </p:nvSpPr>
        <p:spPr/>
        <p:txBody>
          <a:bodyPr/>
          <a:lstStyle/>
          <a:p>
            <a:r>
              <a:rPr lang="en-US" dirty="0" smtClean="0"/>
              <a:t>Agenda</a:t>
            </a:r>
            <a:endParaRPr lang="en-US" dirty="0"/>
          </a:p>
        </p:txBody>
      </p:sp>
      <p:sp>
        <p:nvSpPr>
          <p:cNvPr id="9" name="Rectangle 8"/>
          <p:cNvSpPr/>
          <p:nvPr/>
        </p:nvSpPr>
        <p:spPr bwMode="auto">
          <a:xfrm>
            <a:off x="228600" y="53594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endParaRPr kumimoji="0" lang="en-US" sz="24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0" name="Rectangle 9"/>
          <p:cNvSpPr/>
          <p:nvPr/>
        </p:nvSpPr>
        <p:spPr bwMode="auto">
          <a:xfrm>
            <a:off x="228600" y="43942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a:solidFill>
                  <a:schemeClr val="bg2">
                    <a:lumMod val="60000"/>
                    <a:lumOff val="40000"/>
                  </a:schemeClr>
                </a:solidFill>
              </a:rPr>
              <a:t>Analyzing Traces</a:t>
            </a:r>
          </a:p>
        </p:txBody>
      </p:sp>
      <p:sp>
        <p:nvSpPr>
          <p:cNvPr id="11" name="Rectangle 10"/>
          <p:cNvSpPr/>
          <p:nvPr/>
        </p:nvSpPr>
        <p:spPr bwMode="auto">
          <a:xfrm>
            <a:off x="228600" y="34544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b="1" dirty="0" smtClean="0">
                <a:solidFill>
                  <a:schemeClr val="accent1"/>
                </a:solidFill>
              </a:rPr>
              <a:t>Traffic Capture</a:t>
            </a:r>
            <a:endParaRPr lang="en-US" sz="2400" b="1" dirty="0">
              <a:solidFill>
                <a:schemeClr val="accent1"/>
              </a:solidFill>
            </a:endParaRPr>
          </a:p>
        </p:txBody>
      </p:sp>
      <p:sp>
        <p:nvSpPr>
          <p:cNvPr id="12" name="Rectangle 11"/>
          <p:cNvSpPr/>
          <p:nvPr/>
        </p:nvSpPr>
        <p:spPr bwMode="auto">
          <a:xfrm>
            <a:off x="228600" y="24892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smtClean="0">
                <a:solidFill>
                  <a:schemeClr val="bg2">
                    <a:lumMod val="60000"/>
                    <a:lumOff val="40000"/>
                  </a:schemeClr>
                </a:solidFill>
              </a:rPr>
              <a:t>Port Mirroring</a:t>
            </a:r>
            <a:endParaRPr lang="en-US" sz="2400" b="1" dirty="0">
              <a:solidFill>
                <a:schemeClr val="accent1"/>
              </a:solidFill>
            </a:endParaRPr>
          </a:p>
        </p:txBody>
      </p:sp>
      <p:sp>
        <p:nvSpPr>
          <p:cNvPr id="13" name="Rectangle 12"/>
          <p:cNvSpPr/>
          <p:nvPr/>
        </p:nvSpPr>
        <p:spPr bwMode="auto">
          <a:xfrm>
            <a:off x="228600" y="15240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smtClean="0">
                <a:solidFill>
                  <a:schemeClr val="bg2">
                    <a:lumMod val="60000"/>
                    <a:lumOff val="40000"/>
                  </a:schemeClr>
                </a:solidFill>
              </a:rPr>
              <a:t>Some Basics</a:t>
            </a:r>
            <a:endParaRPr lang="en-US" sz="2400" b="1" dirty="0">
              <a:solidFill>
                <a:schemeClr val="accent1"/>
              </a:solidFill>
            </a:endParaRPr>
          </a:p>
        </p:txBody>
      </p:sp>
    </p:spTree>
    <p:extLst>
      <p:ext uri="{BB962C8B-B14F-4D97-AF65-F5344CB8AC3E}">
        <p14:creationId xmlns:p14="http://schemas.microsoft.com/office/powerpoint/2010/main" val="1408132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
            </a:r>
            <a:br>
              <a:rPr lang="en-US" dirty="0" smtClean="0"/>
            </a:br>
            <a:r>
              <a:rPr lang="en-US" dirty="0" smtClean="0"/>
              <a:t>Traffic Capture</a:t>
            </a:r>
            <a:br>
              <a:rPr lang="en-US" dirty="0" smtClean="0"/>
            </a:br>
            <a:r>
              <a:rPr lang="en-US" dirty="0" smtClean="0"/>
              <a:t>Multiple Network Interface Cards?</a:t>
            </a:r>
            <a:endParaRPr lang="en-US" dirty="0"/>
          </a:p>
        </p:txBody>
      </p:sp>
      <p:sp>
        <p:nvSpPr>
          <p:cNvPr id="14340" name="Rectangle 3"/>
          <p:cNvSpPr>
            <a:spLocks noGrp="1" noChangeArrowheads="1"/>
          </p:cNvSpPr>
          <p:nvPr>
            <p:ph idx="4294967295"/>
          </p:nvPr>
        </p:nvSpPr>
        <p:spPr>
          <a:xfrm>
            <a:off x="152400" y="1252047"/>
            <a:ext cx="8763000" cy="2570924"/>
          </a:xfrm>
          <a:prstGeom prst="rect">
            <a:avLst/>
          </a:prstGeom>
        </p:spPr>
        <p:txBody>
          <a:bodyPr>
            <a:normAutofit/>
          </a:bodyPr>
          <a:lstStyle/>
          <a:p>
            <a:r>
              <a:rPr lang="en-US" dirty="0" smtClean="0"/>
              <a:t>Does the computer have multiple Network Interface Cards (NIC)? </a:t>
            </a:r>
          </a:p>
          <a:p>
            <a:r>
              <a:rPr lang="en-US" dirty="0" smtClean="0"/>
              <a:t>If so, know which one is being used since they will show up as options in Wireshark</a:t>
            </a:r>
          </a:p>
          <a:p>
            <a:r>
              <a:rPr lang="en-US" dirty="0" smtClean="0"/>
              <a:t>Can disable other NICs via right click</a:t>
            </a:r>
          </a:p>
          <a:p>
            <a:pPr lvl="1"/>
            <a:r>
              <a:rPr lang="en-US" i="1" dirty="0" smtClean="0"/>
              <a:t>Control Panel -&gt; Network and Sharing -&gt; Change adapter settings</a:t>
            </a:r>
          </a:p>
        </p:txBody>
      </p:sp>
      <p:sp>
        <p:nvSpPr>
          <p:cNvPr id="6" name="Slide Number Placeholder 5"/>
          <p:cNvSpPr>
            <a:spLocks noGrp="1"/>
          </p:cNvSpPr>
          <p:nvPr>
            <p:ph type="sldNum" sz="quarter" idx="10"/>
          </p:nvPr>
        </p:nvSpPr>
        <p:spPr/>
        <p:txBody>
          <a:bodyPr/>
          <a:lstStyle/>
          <a:p>
            <a:fld id="{4458D7BB-C5F0-C74A-897E-AD5E99CA2DB6}" type="slidenum">
              <a:rPr lang="en-US" smtClean="0"/>
              <a:pPr/>
              <a:t>32</a:t>
            </a:fld>
            <a:endParaRPr lang="en-US" dirty="0"/>
          </a:p>
        </p:txBody>
      </p:sp>
      <p:pic>
        <p:nvPicPr>
          <p:cNvPr id="2050" name="Picture 2" descr="C:\Users\bkyer\AppData\Local\Temp\SNAGHTML1f7694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581" y="3573993"/>
            <a:ext cx="7362825" cy="3114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26526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smtClean="0"/>
              <a:t>Firewalls</a:t>
            </a:r>
            <a:endParaRPr lang="en-US" dirty="0"/>
          </a:p>
        </p:txBody>
      </p:sp>
      <p:sp>
        <p:nvSpPr>
          <p:cNvPr id="14340" name="Rectangle 3"/>
          <p:cNvSpPr>
            <a:spLocks noGrp="1" noChangeArrowheads="1"/>
          </p:cNvSpPr>
          <p:nvPr>
            <p:ph idx="4294967295"/>
          </p:nvPr>
        </p:nvSpPr>
        <p:spPr>
          <a:xfrm>
            <a:off x="152400" y="1984200"/>
            <a:ext cx="8763000" cy="3594275"/>
          </a:xfrm>
          <a:prstGeom prst="rect">
            <a:avLst/>
          </a:prstGeom>
        </p:spPr>
        <p:txBody>
          <a:bodyPr>
            <a:normAutofit/>
          </a:bodyPr>
          <a:lstStyle/>
          <a:p>
            <a:r>
              <a:rPr lang="en-US" dirty="0" smtClean="0"/>
              <a:t>Make sure that if the computer being used to capture traffic, has the vpn / firewall / security software disabled, or check with IT that it will not interfere with the capture</a:t>
            </a:r>
          </a:p>
          <a:p>
            <a:pPr lvl="1"/>
            <a:r>
              <a:rPr lang="en-US" dirty="0" smtClean="0"/>
              <a:t>Otherwise, a trace may be missing important information and may not be useful</a:t>
            </a:r>
          </a:p>
        </p:txBody>
      </p:sp>
      <p:sp>
        <p:nvSpPr>
          <p:cNvPr id="6" name="Slide Number Placeholder 5"/>
          <p:cNvSpPr>
            <a:spLocks noGrp="1"/>
          </p:cNvSpPr>
          <p:nvPr>
            <p:ph type="sldNum" sz="quarter" idx="10"/>
          </p:nvPr>
        </p:nvSpPr>
        <p:spPr/>
        <p:txBody>
          <a:bodyPr/>
          <a:lstStyle/>
          <a:p>
            <a:fld id="{4458D7BB-C5F0-C74A-897E-AD5E99CA2DB6}" type="slidenum">
              <a:rPr lang="en-US" smtClean="0"/>
              <a:pPr/>
              <a:t>33</a:t>
            </a:fld>
            <a:endParaRPr lang="en-US" dirty="0"/>
          </a:p>
        </p:txBody>
      </p:sp>
      <p:sp>
        <p:nvSpPr>
          <p:cNvPr id="7" name="TextBox 6"/>
          <p:cNvSpPr txBox="1"/>
          <p:nvPr/>
        </p:nvSpPr>
        <p:spPr>
          <a:xfrm>
            <a:off x="2895913" y="1469107"/>
            <a:ext cx="3495743" cy="707886"/>
          </a:xfrm>
          <a:prstGeom prst="rect">
            <a:avLst/>
          </a:prstGeom>
          <a:noFill/>
        </p:spPr>
        <p:txBody>
          <a:bodyPr wrap="square" rtlCol="0">
            <a:spAutoFit/>
          </a:bodyPr>
          <a:lstStyle/>
          <a:p>
            <a:pPr>
              <a:lnSpc>
                <a:spcPts val="2400"/>
              </a:lnSpc>
            </a:pPr>
            <a:r>
              <a:rPr lang="en-US" sz="2400" b="1" dirty="0" smtClean="0">
                <a:solidFill>
                  <a:srgbClr val="000000"/>
                </a:solidFill>
              </a:rPr>
              <a:t>NOTE for Firewalls!</a:t>
            </a:r>
            <a:endParaRPr lang="en-US" sz="2400" b="1" dirty="0">
              <a:solidFill>
                <a:srgbClr val="000000"/>
              </a:solidFill>
            </a:endParaRP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1350744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
            </a:r>
            <a:br>
              <a:rPr lang="en-US" dirty="0" smtClean="0"/>
            </a:br>
            <a:r>
              <a:rPr lang="en-US" dirty="0"/>
              <a:t>Traffic Capture</a:t>
            </a:r>
            <a:r>
              <a:rPr lang="en-US" dirty="0" smtClean="0"/>
              <a:t/>
            </a:r>
            <a:br>
              <a:rPr lang="en-US" dirty="0" smtClean="0"/>
            </a:br>
            <a:r>
              <a:rPr lang="en-US" dirty="0"/>
              <a:t>Using Wireshark</a:t>
            </a:r>
          </a:p>
        </p:txBody>
      </p:sp>
      <p:sp>
        <p:nvSpPr>
          <p:cNvPr id="14340" name="Rectangle 3"/>
          <p:cNvSpPr>
            <a:spLocks noGrp="1" noChangeArrowheads="1"/>
          </p:cNvSpPr>
          <p:nvPr>
            <p:ph idx="4294967295"/>
          </p:nvPr>
        </p:nvSpPr>
        <p:spPr>
          <a:xfrm>
            <a:off x="152400" y="1438209"/>
            <a:ext cx="8763000" cy="2570924"/>
          </a:xfrm>
          <a:prstGeom prst="rect">
            <a:avLst/>
          </a:prstGeom>
        </p:spPr>
        <p:txBody>
          <a:bodyPr>
            <a:normAutofit/>
          </a:bodyPr>
          <a:lstStyle/>
          <a:p>
            <a:r>
              <a:rPr lang="en-US" dirty="0" smtClean="0"/>
              <a:t>To start a capture in Wireshark</a:t>
            </a:r>
          </a:p>
          <a:p>
            <a:pPr lvl="1"/>
            <a:r>
              <a:rPr lang="en-US" dirty="0" smtClean="0"/>
              <a:t>Select the </a:t>
            </a:r>
            <a:r>
              <a:rPr lang="en-US" i="1" dirty="0" smtClean="0"/>
              <a:t>Capture menu</a:t>
            </a:r>
          </a:p>
        </p:txBody>
      </p:sp>
      <p:sp>
        <p:nvSpPr>
          <p:cNvPr id="6" name="Slide Number Placeholder 5"/>
          <p:cNvSpPr>
            <a:spLocks noGrp="1"/>
          </p:cNvSpPr>
          <p:nvPr>
            <p:ph type="sldNum" sz="quarter" idx="10"/>
          </p:nvPr>
        </p:nvSpPr>
        <p:spPr/>
        <p:txBody>
          <a:bodyPr/>
          <a:lstStyle/>
          <a:p>
            <a:fld id="{4458D7BB-C5F0-C74A-897E-AD5E99CA2DB6}" type="slidenum">
              <a:rPr lang="en-US" smtClean="0"/>
              <a:pPr/>
              <a:t>34</a:t>
            </a:fld>
            <a:endParaRPr lang="en-US" dirty="0"/>
          </a:p>
        </p:txBody>
      </p:sp>
      <p:pic>
        <p:nvPicPr>
          <p:cNvPr id="2" name="Picture 1"/>
          <p:cNvPicPr>
            <a:picLocks noChangeAspect="1"/>
          </p:cNvPicPr>
          <p:nvPr/>
        </p:nvPicPr>
        <p:blipFill>
          <a:blip r:embed="rId2"/>
          <a:stretch>
            <a:fillRect/>
          </a:stretch>
        </p:blipFill>
        <p:spPr>
          <a:xfrm>
            <a:off x="1446689" y="2723671"/>
            <a:ext cx="5636668" cy="3121847"/>
          </a:xfrm>
          <a:prstGeom prst="rect">
            <a:avLst/>
          </a:prstGeom>
        </p:spPr>
      </p:pic>
    </p:spTree>
    <p:extLst>
      <p:ext uri="{BB962C8B-B14F-4D97-AF65-F5344CB8AC3E}">
        <p14:creationId xmlns:p14="http://schemas.microsoft.com/office/powerpoint/2010/main" val="30008831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
            </a:r>
            <a:br>
              <a:rPr lang="en-US" dirty="0" smtClean="0"/>
            </a:br>
            <a:r>
              <a:rPr lang="en-US" dirty="0"/>
              <a:t>Traffic Capture</a:t>
            </a:r>
            <a:r>
              <a:rPr lang="en-US" dirty="0" smtClean="0"/>
              <a:t/>
            </a:r>
            <a:br>
              <a:rPr lang="en-US" dirty="0" smtClean="0"/>
            </a:br>
            <a:r>
              <a:rPr lang="en-US" dirty="0"/>
              <a:t>Using Wireshark</a:t>
            </a:r>
          </a:p>
        </p:txBody>
      </p:sp>
      <p:sp>
        <p:nvSpPr>
          <p:cNvPr id="14340" name="Rectangle 3"/>
          <p:cNvSpPr>
            <a:spLocks noGrp="1" noChangeArrowheads="1"/>
          </p:cNvSpPr>
          <p:nvPr>
            <p:ph idx="4294967295"/>
          </p:nvPr>
        </p:nvSpPr>
        <p:spPr>
          <a:xfrm>
            <a:off x="152400" y="1415333"/>
            <a:ext cx="8763000" cy="2570924"/>
          </a:xfrm>
          <a:prstGeom prst="rect">
            <a:avLst/>
          </a:prstGeom>
        </p:spPr>
        <p:txBody>
          <a:bodyPr>
            <a:normAutofit/>
          </a:bodyPr>
          <a:lstStyle/>
          <a:p>
            <a:r>
              <a:rPr lang="en-US" dirty="0" smtClean="0"/>
              <a:t>In the capture menu:</a:t>
            </a:r>
          </a:p>
          <a:p>
            <a:pPr lvl="1"/>
            <a:r>
              <a:rPr lang="en-US" dirty="0" smtClean="0"/>
              <a:t>Select the </a:t>
            </a:r>
            <a:r>
              <a:rPr lang="en-US" i="1" dirty="0" smtClean="0"/>
              <a:t>NIC</a:t>
            </a:r>
            <a:r>
              <a:rPr lang="en-US" dirty="0" smtClean="0"/>
              <a:t> to use</a:t>
            </a:r>
          </a:p>
          <a:p>
            <a:pPr lvl="1"/>
            <a:r>
              <a:rPr lang="en-US" dirty="0" smtClean="0"/>
              <a:t>Select </a:t>
            </a:r>
            <a:r>
              <a:rPr lang="en-US" i="1" dirty="0" smtClean="0"/>
              <a:t>Options</a:t>
            </a:r>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35</a:t>
            </a:fld>
            <a:endParaRPr lang="en-US" dirty="0"/>
          </a:p>
        </p:txBody>
      </p:sp>
      <p:pic>
        <p:nvPicPr>
          <p:cNvPr id="2050" name="Picture 2" descr="C:\Users\bkyer\AppData\Local\Temp\SNAGHTMLfce92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030" y="3197508"/>
            <a:ext cx="7115310" cy="2058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7071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
            </a:r>
            <a:br>
              <a:rPr lang="en-US" dirty="0" smtClean="0"/>
            </a:br>
            <a:r>
              <a:rPr lang="en-US" dirty="0"/>
              <a:t>Traffic Capture</a:t>
            </a:r>
            <a:r>
              <a:rPr lang="en-US" dirty="0" smtClean="0"/>
              <a:t/>
            </a:r>
            <a:br>
              <a:rPr lang="en-US" dirty="0" smtClean="0"/>
            </a:br>
            <a:r>
              <a:rPr lang="en-US" dirty="0" smtClean="0"/>
              <a:t>Using Wireshark</a:t>
            </a:r>
            <a:endParaRPr lang="en-US" dirty="0"/>
          </a:p>
        </p:txBody>
      </p:sp>
      <p:sp>
        <p:nvSpPr>
          <p:cNvPr id="14340" name="Rectangle 3"/>
          <p:cNvSpPr>
            <a:spLocks noGrp="1" noChangeArrowheads="1"/>
          </p:cNvSpPr>
          <p:nvPr>
            <p:ph idx="4294967295"/>
          </p:nvPr>
        </p:nvSpPr>
        <p:spPr>
          <a:xfrm>
            <a:off x="152400" y="1252047"/>
            <a:ext cx="8763000" cy="3054777"/>
          </a:xfrm>
          <a:prstGeom prst="rect">
            <a:avLst/>
          </a:prstGeom>
        </p:spPr>
        <p:txBody>
          <a:bodyPr>
            <a:normAutofit/>
          </a:bodyPr>
          <a:lstStyle/>
          <a:p>
            <a:r>
              <a:rPr lang="en-US" dirty="0" smtClean="0"/>
              <a:t>In the Options window, make sure:</a:t>
            </a:r>
          </a:p>
          <a:p>
            <a:pPr lvl="1"/>
            <a:r>
              <a:rPr lang="en-US" u="sng" dirty="0" smtClean="0"/>
              <a:t>Promiscuous is checked and Capture Filter is empty</a:t>
            </a:r>
          </a:p>
          <a:p>
            <a:pPr lvl="2"/>
            <a:r>
              <a:rPr lang="en-US" dirty="0" smtClean="0"/>
              <a:t>This is important to preserve all information!</a:t>
            </a:r>
          </a:p>
          <a:p>
            <a:pPr lvl="1"/>
            <a:r>
              <a:rPr lang="en-US" dirty="0" smtClean="0"/>
              <a:t>If a rolling log is desired for long captures, fill similar to that shown</a:t>
            </a:r>
          </a:p>
          <a:p>
            <a:pPr lvl="1"/>
            <a:r>
              <a:rPr lang="en-US" dirty="0" smtClean="0"/>
              <a:t>Display Options</a:t>
            </a:r>
            <a:br>
              <a:rPr lang="en-US" dirty="0" smtClean="0"/>
            </a:br>
            <a:r>
              <a:rPr lang="en-US" dirty="0" smtClean="0"/>
              <a:t>are as checked</a:t>
            </a:r>
          </a:p>
          <a:p>
            <a:pPr lvl="1"/>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36</a:t>
            </a:fld>
            <a:endParaRPr lang="en-US" dirty="0"/>
          </a:p>
        </p:txBody>
      </p:sp>
      <p:pic>
        <p:nvPicPr>
          <p:cNvPr id="4098" name="Picture 2" descr="C:\Users\bkyer\AppData\Local\Temp\SNAGHTML10599b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6469" y="3060424"/>
            <a:ext cx="5372235" cy="3466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1176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a:t>Using Wireshark</a:t>
            </a:r>
          </a:p>
        </p:txBody>
      </p:sp>
      <p:sp>
        <p:nvSpPr>
          <p:cNvPr id="14340" name="Rectangle 3"/>
          <p:cNvSpPr>
            <a:spLocks noGrp="1" noChangeArrowheads="1"/>
          </p:cNvSpPr>
          <p:nvPr>
            <p:ph idx="4294967295"/>
          </p:nvPr>
        </p:nvSpPr>
        <p:spPr>
          <a:xfrm>
            <a:off x="152400" y="1252047"/>
            <a:ext cx="8763000" cy="2570924"/>
          </a:xfrm>
          <a:prstGeom prst="rect">
            <a:avLst/>
          </a:prstGeom>
        </p:spPr>
        <p:txBody>
          <a:bodyPr>
            <a:normAutofit/>
          </a:bodyPr>
          <a:lstStyle/>
          <a:p>
            <a:r>
              <a:rPr lang="en-US" dirty="0" smtClean="0"/>
              <a:t>Leave Wireshark </a:t>
            </a:r>
            <a:r>
              <a:rPr lang="en-US" u="sng" dirty="0" smtClean="0"/>
              <a:t>running</a:t>
            </a:r>
            <a:r>
              <a:rPr lang="en-US" dirty="0" smtClean="0"/>
              <a:t> until a minute or more after the event that is being investigated</a:t>
            </a:r>
          </a:p>
          <a:p>
            <a:r>
              <a:rPr lang="en-US" dirty="0" smtClean="0"/>
              <a:t>Make sure to “</a:t>
            </a:r>
            <a:r>
              <a:rPr lang="en-US" u="sng" dirty="0" smtClean="0"/>
              <a:t>Stop</a:t>
            </a:r>
            <a:r>
              <a:rPr lang="en-US" dirty="0" smtClean="0"/>
              <a:t>” the capture first</a:t>
            </a:r>
          </a:p>
          <a:p>
            <a:r>
              <a:rPr lang="en-US" u="sng" dirty="0" smtClean="0"/>
              <a:t>Save</a:t>
            </a:r>
            <a:r>
              <a:rPr lang="en-US" dirty="0" smtClean="0"/>
              <a:t> the capture after stopping it</a:t>
            </a:r>
          </a:p>
          <a:p>
            <a:pPr lvl="1"/>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37</a:t>
            </a:fld>
            <a:endParaRPr lang="en-US" dirty="0"/>
          </a:p>
        </p:txBody>
      </p:sp>
      <p:pic>
        <p:nvPicPr>
          <p:cNvPr id="2" name="Picture 1"/>
          <p:cNvPicPr>
            <a:picLocks noChangeAspect="1"/>
          </p:cNvPicPr>
          <p:nvPr/>
        </p:nvPicPr>
        <p:blipFill>
          <a:blip r:embed="rId2"/>
          <a:stretch>
            <a:fillRect/>
          </a:stretch>
        </p:blipFill>
        <p:spPr>
          <a:xfrm>
            <a:off x="2054883" y="3623948"/>
            <a:ext cx="4108343" cy="2209924"/>
          </a:xfrm>
          <a:prstGeom prst="rect">
            <a:avLst/>
          </a:prstGeom>
        </p:spPr>
      </p:pic>
    </p:spTree>
    <p:extLst>
      <p:ext uri="{BB962C8B-B14F-4D97-AF65-F5344CB8AC3E}">
        <p14:creationId xmlns:p14="http://schemas.microsoft.com/office/powerpoint/2010/main" val="4714863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Number Placeholder 8"/>
          <p:cNvSpPr>
            <a:spLocks noGrp="1"/>
          </p:cNvSpPr>
          <p:nvPr>
            <p:ph type="sldNum" sz="quarter" idx="12"/>
          </p:nvPr>
        </p:nvSpPr>
        <p:spPr>
          <a:noFill/>
        </p:spPr>
        <p:txBody>
          <a:bodyPr/>
          <a:lstStyle/>
          <a:p>
            <a:fld id="{5C646C7A-404A-468F-9D3F-64C4AE5A6CF1}" type="slidenum">
              <a:rPr lang="en-US"/>
              <a:pPr/>
              <a:t>38</a:t>
            </a:fld>
            <a:endParaRPr lang="en-US"/>
          </a:p>
        </p:txBody>
      </p:sp>
      <p:pic>
        <p:nvPicPr>
          <p:cNvPr id="93188" name="Picture 3" descr="CTRLLGX"/>
          <p:cNvPicPr>
            <a:picLocks noGrp="1" noChangeAspect="1" noChangeArrowheads="1"/>
          </p:cNvPicPr>
          <p:nvPr>
            <p:ph sz="quarter" idx="1"/>
          </p:nvPr>
        </p:nvPicPr>
        <p:blipFill>
          <a:blip r:embed="rId2"/>
          <a:srcRect/>
          <a:stretch>
            <a:fillRect/>
          </a:stretch>
        </p:blipFill>
        <p:spPr>
          <a:xfrm>
            <a:off x="533400" y="1828800"/>
            <a:ext cx="1219200" cy="914400"/>
          </a:xfrm>
          <a:noFill/>
        </p:spPr>
      </p:pic>
      <p:pic>
        <p:nvPicPr>
          <p:cNvPr id="93189" name="Picture 4" descr="CTRLLGX"/>
          <p:cNvPicPr>
            <a:picLocks noGrp="1" noChangeAspect="1" noChangeArrowheads="1"/>
          </p:cNvPicPr>
          <p:nvPr>
            <p:ph sz="quarter" idx="2"/>
          </p:nvPr>
        </p:nvPicPr>
        <p:blipFill>
          <a:blip r:embed="rId2"/>
          <a:srcRect/>
          <a:stretch>
            <a:fillRect/>
          </a:stretch>
        </p:blipFill>
        <p:spPr>
          <a:xfrm>
            <a:off x="7620000" y="1868488"/>
            <a:ext cx="1066800" cy="1027112"/>
          </a:xfrm>
          <a:noFill/>
        </p:spPr>
      </p:pic>
      <p:pic>
        <p:nvPicPr>
          <p:cNvPr id="93190" name="Picture 5"/>
          <p:cNvPicPr>
            <a:picLocks noGrp="1" noChangeAspect="1" noChangeArrowheads="1"/>
          </p:cNvPicPr>
          <p:nvPr>
            <p:ph sz="quarter" idx="3"/>
          </p:nvPr>
        </p:nvPicPr>
        <p:blipFill>
          <a:blip r:embed="rId3"/>
          <a:srcRect/>
          <a:stretch>
            <a:fillRect/>
          </a:stretch>
        </p:blipFill>
        <p:spPr>
          <a:xfrm>
            <a:off x="838200" y="2819400"/>
            <a:ext cx="1285875" cy="1209675"/>
          </a:xfrm>
          <a:noFill/>
        </p:spPr>
      </p:pic>
      <p:sp>
        <p:nvSpPr>
          <p:cNvPr id="451590" name="Cloud"/>
          <p:cNvSpPr>
            <a:spLocks noChangeAspect="1" noEditPoints="1" noChangeArrowheads="1"/>
          </p:cNvSpPr>
          <p:nvPr/>
        </p:nvSpPr>
        <p:spPr bwMode="auto">
          <a:xfrm>
            <a:off x="2590800" y="2509838"/>
            <a:ext cx="4038600" cy="2443162"/>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a:p>
        </p:txBody>
      </p:sp>
      <p:sp>
        <p:nvSpPr>
          <p:cNvPr id="93192" name="Text Box 7"/>
          <p:cNvSpPr txBox="1">
            <a:spLocks noChangeArrowheads="1"/>
          </p:cNvSpPr>
          <p:nvPr/>
        </p:nvSpPr>
        <p:spPr bwMode="auto">
          <a:xfrm>
            <a:off x="3505200" y="3124200"/>
            <a:ext cx="2133600" cy="946150"/>
          </a:xfrm>
          <a:prstGeom prst="rect">
            <a:avLst/>
          </a:prstGeom>
          <a:noFill/>
          <a:ln w="9525">
            <a:noFill/>
            <a:miter lim="800000"/>
            <a:headEnd/>
            <a:tailEnd/>
          </a:ln>
        </p:spPr>
        <p:txBody>
          <a:bodyPr>
            <a:spAutoFit/>
          </a:bodyPr>
          <a:lstStyle/>
          <a:p>
            <a:pPr>
              <a:spcBef>
                <a:spcPct val="50000"/>
              </a:spcBef>
            </a:pPr>
            <a:r>
              <a:rPr lang="en-US" sz="2800"/>
              <a:t>Switches and routers</a:t>
            </a:r>
          </a:p>
        </p:txBody>
      </p:sp>
      <p:sp>
        <p:nvSpPr>
          <p:cNvPr id="93193" name="Line 8"/>
          <p:cNvSpPr>
            <a:spLocks noChangeShapeType="1"/>
          </p:cNvSpPr>
          <p:nvPr/>
        </p:nvSpPr>
        <p:spPr bwMode="auto">
          <a:xfrm flipH="1">
            <a:off x="6172200" y="2514600"/>
            <a:ext cx="1371600" cy="228600"/>
          </a:xfrm>
          <a:prstGeom prst="line">
            <a:avLst/>
          </a:prstGeom>
          <a:noFill/>
          <a:ln w="9525">
            <a:solidFill>
              <a:schemeClr val="tx1"/>
            </a:solidFill>
            <a:round/>
            <a:headEnd/>
            <a:tailEnd/>
          </a:ln>
        </p:spPr>
        <p:txBody>
          <a:bodyPr/>
          <a:lstStyle/>
          <a:p>
            <a:endParaRPr lang="en-US"/>
          </a:p>
        </p:txBody>
      </p:sp>
      <p:sp>
        <p:nvSpPr>
          <p:cNvPr id="93194" name="Line 9"/>
          <p:cNvSpPr>
            <a:spLocks noChangeShapeType="1"/>
          </p:cNvSpPr>
          <p:nvPr/>
        </p:nvSpPr>
        <p:spPr bwMode="auto">
          <a:xfrm>
            <a:off x="1752600" y="2438400"/>
            <a:ext cx="1219200" cy="609600"/>
          </a:xfrm>
          <a:prstGeom prst="line">
            <a:avLst/>
          </a:prstGeom>
          <a:noFill/>
          <a:ln w="9525">
            <a:solidFill>
              <a:schemeClr val="tx1"/>
            </a:solidFill>
            <a:round/>
            <a:headEnd/>
            <a:tailEnd/>
          </a:ln>
        </p:spPr>
        <p:txBody>
          <a:bodyPr/>
          <a:lstStyle/>
          <a:p>
            <a:endParaRPr lang="en-US"/>
          </a:p>
        </p:txBody>
      </p:sp>
      <p:pic>
        <p:nvPicPr>
          <p:cNvPr id="93196" name="Picture 11"/>
          <p:cNvPicPr>
            <a:picLocks noGrp="1" noChangeAspect="1" noChangeArrowheads="1"/>
          </p:cNvPicPr>
          <p:nvPr>
            <p:ph sz="quarter" idx="4"/>
          </p:nvPr>
        </p:nvPicPr>
        <p:blipFill>
          <a:blip r:embed="rId3"/>
          <a:srcRect/>
          <a:stretch>
            <a:fillRect/>
          </a:stretch>
        </p:blipFill>
        <p:spPr>
          <a:xfrm>
            <a:off x="7010400" y="2819400"/>
            <a:ext cx="1285875" cy="1209675"/>
          </a:xfrm>
          <a:noFill/>
        </p:spPr>
      </p:pic>
      <p:sp>
        <p:nvSpPr>
          <p:cNvPr id="93197" name="Line 12"/>
          <p:cNvSpPr>
            <a:spLocks noChangeShapeType="1"/>
          </p:cNvSpPr>
          <p:nvPr/>
        </p:nvSpPr>
        <p:spPr bwMode="auto">
          <a:xfrm>
            <a:off x="1981200" y="3352800"/>
            <a:ext cx="838200" cy="0"/>
          </a:xfrm>
          <a:prstGeom prst="line">
            <a:avLst/>
          </a:prstGeom>
          <a:noFill/>
          <a:ln w="9525">
            <a:solidFill>
              <a:schemeClr val="tx1"/>
            </a:solidFill>
            <a:round/>
            <a:headEnd/>
            <a:tailEnd/>
          </a:ln>
        </p:spPr>
        <p:txBody>
          <a:bodyPr/>
          <a:lstStyle/>
          <a:p>
            <a:endParaRPr lang="en-US"/>
          </a:p>
        </p:txBody>
      </p:sp>
      <p:sp>
        <p:nvSpPr>
          <p:cNvPr id="93198" name="Line 13"/>
          <p:cNvSpPr>
            <a:spLocks noChangeShapeType="1"/>
          </p:cNvSpPr>
          <p:nvPr/>
        </p:nvSpPr>
        <p:spPr bwMode="auto">
          <a:xfrm flipH="1" flipV="1">
            <a:off x="6553200" y="3124200"/>
            <a:ext cx="685800" cy="152400"/>
          </a:xfrm>
          <a:prstGeom prst="line">
            <a:avLst/>
          </a:prstGeom>
          <a:noFill/>
          <a:ln w="9525">
            <a:solidFill>
              <a:schemeClr val="tx1"/>
            </a:solidFill>
            <a:round/>
            <a:headEnd/>
            <a:tailEnd/>
          </a:ln>
        </p:spPr>
        <p:txBody>
          <a:bodyPr/>
          <a:lstStyle/>
          <a:p>
            <a:endParaRPr lang="en-US"/>
          </a:p>
        </p:txBody>
      </p:sp>
      <p:sp>
        <p:nvSpPr>
          <p:cNvPr id="18" name="Title 4"/>
          <p:cNvSpPr>
            <a:spLocks noGrp="1"/>
          </p:cNvSpPr>
          <p:nvPr>
            <p:ph type="title"/>
          </p:nvPr>
        </p:nvSpPr>
        <p:spPr>
          <a:xfrm>
            <a:off x="152400" y="152400"/>
            <a:ext cx="7086600" cy="914399"/>
          </a:xfrm>
        </p:spPr>
        <p:txBody>
          <a:bodyPr/>
          <a:lstStyle/>
          <a:p>
            <a:r>
              <a:rPr lang="en-US" dirty="0"/>
              <a:t>Traffic Capture</a:t>
            </a:r>
            <a:r>
              <a:rPr lang="en-US" dirty="0" smtClean="0"/>
              <a:t/>
            </a:r>
            <a:br>
              <a:rPr lang="en-US" dirty="0" smtClean="0"/>
            </a:br>
            <a:r>
              <a:rPr lang="en-US" dirty="0"/>
              <a:t>Using Wireshark</a:t>
            </a:r>
          </a:p>
        </p:txBody>
      </p:sp>
      <p:sp>
        <p:nvSpPr>
          <p:cNvPr id="19" name="Round Same Side Corner Rectangle 18"/>
          <p:cNvSpPr/>
          <p:nvPr/>
        </p:nvSpPr>
        <p:spPr bwMode="auto">
          <a:xfrm>
            <a:off x="500063" y="5548489"/>
            <a:ext cx="8186737" cy="852311"/>
          </a:xfrm>
          <a:prstGeom prst="round2SameRect">
            <a:avLst>
              <a:gd name="adj1" fmla="val 0"/>
              <a:gd name="adj2" fmla="val 0"/>
            </a:avLst>
          </a:prstGeom>
          <a:gradFill>
            <a:gsLst>
              <a:gs pos="0">
                <a:schemeClr val="bg1">
                  <a:lumMod val="85000"/>
                </a:schemeClr>
              </a:gs>
              <a:gs pos="100000">
                <a:schemeClr val="bg1"/>
              </a:gs>
            </a:gsLst>
          </a:gradFill>
          <a:ln>
            <a:noFill/>
            <a:headEnd type="none" w="med" len="med"/>
            <a:tailEnd type="none" w="med" len="med"/>
          </a:ln>
          <a:effectLst>
            <a:innerShdw blurRad="63500" dist="50800" dir="13500000">
              <a:srgbClr val="000000">
                <a:alpha val="50000"/>
              </a:srgbClr>
            </a:innerShdw>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292100" marR="0" algn="l" defTabSz="914400" rtl="0" eaLnBrk="1" fontAlgn="base" latinLnBrk="0" hangingPunct="1">
              <a:lnSpc>
                <a:spcPts val="2600"/>
              </a:lnSpc>
              <a:spcBef>
                <a:spcPct val="0"/>
              </a:spcBef>
              <a:spcAft>
                <a:spcPct val="0"/>
              </a:spcAft>
              <a:buClrTx/>
              <a:buSzTx/>
              <a:buFontTx/>
              <a:buNone/>
              <a:tabLst/>
            </a:pPr>
            <a:r>
              <a:rPr kumimoji="0" lang="en-US" sz="2400" b="1" i="1" u="none" strike="noStrike" cap="none" normalizeH="0" baseline="0" dirty="0" smtClean="0">
                <a:ln>
                  <a:noFill/>
                </a:ln>
                <a:solidFill>
                  <a:srgbClr val="000000"/>
                </a:solidFill>
                <a:effectLst/>
                <a:latin typeface="Arial Narrow" charset="0"/>
                <a:ea typeface="ＭＳ Ｐゴシック" charset="-128"/>
                <a:cs typeface="ＭＳ Ｐゴシック" charset="-128"/>
              </a:rPr>
              <a:t>Sometimes two simultaneous</a:t>
            </a:r>
            <a:r>
              <a:rPr kumimoji="0" lang="en-US" sz="2400" b="1" i="1" u="none" strike="noStrike" cap="none" normalizeH="0" dirty="0" smtClean="0">
                <a:ln>
                  <a:noFill/>
                </a:ln>
                <a:solidFill>
                  <a:srgbClr val="000000"/>
                </a:solidFill>
                <a:effectLst/>
                <a:latin typeface="Arial Narrow" charset="0"/>
                <a:ea typeface="ＭＳ Ｐゴシック" charset="-128"/>
                <a:cs typeface="ＭＳ Ｐゴシック" charset="-128"/>
              </a:rPr>
              <a:t> captures are needed!</a:t>
            </a:r>
            <a:endParaRPr kumimoji="0" lang="en-US" sz="2400" b="1" i="1" u="none" strike="noStrike" cap="none" normalizeH="0" baseline="0" dirty="0">
              <a:ln>
                <a:noFill/>
              </a:ln>
              <a:solidFill>
                <a:srgbClr val="000000"/>
              </a:solidFill>
              <a:effectLst/>
              <a:latin typeface="Arial Narrow" charset="0"/>
              <a:ea typeface="ＭＳ Ｐゴシック" charset="-128"/>
              <a:cs typeface="ＭＳ Ｐゴシック" charset="-128"/>
            </a:endParaRPr>
          </a:p>
        </p:txBody>
      </p:sp>
    </p:spTree>
    <p:extLst>
      <p:ext uri="{BB962C8B-B14F-4D97-AF65-F5344CB8AC3E}">
        <p14:creationId xmlns:p14="http://schemas.microsoft.com/office/powerpoint/2010/main" val="35653504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smtClean="0"/>
              <a:t>Coloring Rules</a:t>
            </a:r>
            <a:endParaRPr lang="en-US" dirty="0"/>
          </a:p>
        </p:txBody>
      </p:sp>
      <p:sp>
        <p:nvSpPr>
          <p:cNvPr id="14340" name="Rectangle 3"/>
          <p:cNvSpPr>
            <a:spLocks noGrp="1" noChangeArrowheads="1"/>
          </p:cNvSpPr>
          <p:nvPr>
            <p:ph idx="4294967295"/>
          </p:nvPr>
        </p:nvSpPr>
        <p:spPr>
          <a:xfrm>
            <a:off x="152400" y="1728212"/>
            <a:ext cx="8534400" cy="3820277"/>
          </a:xfrm>
          <a:prstGeom prst="rect">
            <a:avLst/>
          </a:prstGeom>
        </p:spPr>
        <p:txBody>
          <a:bodyPr>
            <a:normAutofit lnSpcReduction="10000"/>
          </a:bodyPr>
          <a:lstStyle/>
          <a:p>
            <a:r>
              <a:rPr lang="en-US" u="sng" dirty="0" smtClean="0"/>
              <a:t>Answer </a:t>
            </a:r>
            <a:r>
              <a:rPr lang="en-US" u="sng" dirty="0"/>
              <a:t>ID 491368</a:t>
            </a:r>
            <a:r>
              <a:rPr lang="en-US" dirty="0"/>
              <a:t> </a:t>
            </a:r>
            <a:r>
              <a:rPr lang="en-US" dirty="0" smtClean="0"/>
              <a:t>has coloring rule attachment.</a:t>
            </a:r>
          </a:p>
          <a:p>
            <a:pPr lvl="1"/>
            <a:r>
              <a:rPr lang="en-US" dirty="0"/>
              <a:t>Normal CIP traffic in shades of </a:t>
            </a:r>
            <a:r>
              <a:rPr lang="en-US" dirty="0" smtClean="0"/>
              <a:t>blue or </a:t>
            </a:r>
            <a:r>
              <a:rPr lang="en-US" dirty="0"/>
              <a:t>black</a:t>
            </a:r>
          </a:p>
          <a:p>
            <a:pPr lvl="1"/>
            <a:r>
              <a:rPr lang="en-US" dirty="0" smtClean="0"/>
              <a:t>Retransmission highlighted in yello</a:t>
            </a:r>
            <a:r>
              <a:rPr lang="en-US" dirty="0"/>
              <a:t>w</a:t>
            </a:r>
            <a:endParaRPr lang="en-US" dirty="0" smtClean="0"/>
          </a:p>
          <a:p>
            <a:pPr lvl="1"/>
            <a:r>
              <a:rPr lang="en-US" dirty="0" smtClean="0"/>
              <a:t>CIP errors highlighted in red</a:t>
            </a:r>
          </a:p>
          <a:p>
            <a:pPr lvl="1"/>
            <a:r>
              <a:rPr lang="en-US" dirty="0" smtClean="0"/>
              <a:t>ICMP errors and STP changes in red</a:t>
            </a:r>
          </a:p>
          <a:p>
            <a:r>
              <a:rPr lang="en-US" dirty="0" smtClean="0"/>
              <a:t>To import coloring rules</a:t>
            </a:r>
          </a:p>
          <a:p>
            <a:pPr lvl="1"/>
            <a:r>
              <a:rPr lang="en-US" i="1" dirty="0" smtClean="0"/>
              <a:t>-&gt; View  -&gt; Coloring Rules</a:t>
            </a:r>
          </a:p>
          <a:p>
            <a:pPr lvl="1"/>
            <a:r>
              <a:rPr lang="en-US" i="1" dirty="0" smtClean="0"/>
              <a:t>-&gt; Delete</a:t>
            </a:r>
            <a:r>
              <a:rPr lang="en-US" dirty="0" smtClean="0"/>
              <a:t> current rules</a:t>
            </a:r>
          </a:p>
          <a:p>
            <a:pPr lvl="1"/>
            <a:r>
              <a:rPr lang="en-US" i="1" dirty="0" smtClean="0"/>
              <a:t>-&gt; Import</a:t>
            </a:r>
            <a:r>
              <a:rPr lang="en-US" dirty="0" smtClean="0"/>
              <a:t> new rules</a:t>
            </a:r>
            <a:endParaRPr lang="en-US" i="1"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39</a:t>
            </a:fld>
            <a:endParaRPr lang="en-US" dirty="0"/>
          </a:p>
        </p:txBody>
      </p:sp>
      <p:sp>
        <p:nvSpPr>
          <p:cNvPr id="7" name="Round Same Side Corner Rectangle 6"/>
          <p:cNvSpPr/>
          <p:nvPr/>
        </p:nvSpPr>
        <p:spPr bwMode="auto">
          <a:xfrm>
            <a:off x="500063" y="5548489"/>
            <a:ext cx="8186737" cy="852311"/>
          </a:xfrm>
          <a:prstGeom prst="round2SameRect">
            <a:avLst>
              <a:gd name="adj1" fmla="val 0"/>
              <a:gd name="adj2" fmla="val 0"/>
            </a:avLst>
          </a:prstGeom>
          <a:gradFill>
            <a:gsLst>
              <a:gs pos="0">
                <a:schemeClr val="bg1">
                  <a:lumMod val="85000"/>
                </a:schemeClr>
              </a:gs>
              <a:gs pos="100000">
                <a:schemeClr val="bg1"/>
              </a:gs>
            </a:gsLst>
          </a:gradFill>
          <a:ln>
            <a:noFill/>
            <a:headEnd type="none" w="med" len="med"/>
            <a:tailEnd type="none" w="med" len="med"/>
          </a:ln>
          <a:effectLst>
            <a:innerShdw blurRad="63500" dist="50800" dir="13500000">
              <a:srgbClr val="000000">
                <a:alpha val="50000"/>
              </a:srgbClr>
            </a:innerShdw>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292100">
              <a:lnSpc>
                <a:spcPts val="2600"/>
              </a:lnSpc>
            </a:pPr>
            <a:r>
              <a:rPr lang="en-US" sz="2400" b="1" i="1" dirty="0" smtClean="0">
                <a:solidFill>
                  <a:srgbClr val="000000"/>
                </a:solidFill>
                <a:latin typeface="Arial Narrow" charset="0"/>
                <a:ea typeface="ＭＳ Ｐゴシック" charset="-128"/>
                <a:cs typeface="ＭＳ Ｐゴシック" charset="-128"/>
              </a:rPr>
              <a:t>Coloring rules can be used to visually point possible CIP issues</a:t>
            </a:r>
            <a:endParaRPr kumimoji="0" lang="en-US" sz="2400" b="1" i="1" u="none" strike="noStrike" cap="none" normalizeH="0" baseline="0" dirty="0">
              <a:ln>
                <a:noFill/>
              </a:ln>
              <a:solidFill>
                <a:srgbClr val="000000"/>
              </a:solidFill>
              <a:effectLst/>
              <a:latin typeface="Arial Narrow" charset="0"/>
              <a:ea typeface="ＭＳ Ｐゴシック" charset="-128"/>
              <a:cs typeface="ＭＳ Ｐゴシック" charset="-128"/>
            </a:endParaRPr>
          </a:p>
        </p:txBody>
      </p:sp>
      <p:sp>
        <p:nvSpPr>
          <p:cNvPr id="8" name="TextBox 7"/>
          <p:cNvSpPr txBox="1"/>
          <p:nvPr/>
        </p:nvSpPr>
        <p:spPr>
          <a:xfrm>
            <a:off x="190812" y="1343007"/>
            <a:ext cx="8686175" cy="707886"/>
          </a:xfrm>
          <a:prstGeom prst="rect">
            <a:avLst/>
          </a:prstGeom>
          <a:noFill/>
        </p:spPr>
        <p:txBody>
          <a:bodyPr wrap="square" rtlCol="0">
            <a:spAutoFit/>
          </a:bodyPr>
          <a:lstStyle/>
          <a:p>
            <a:pPr>
              <a:lnSpc>
                <a:spcPts val="2400"/>
              </a:lnSpc>
            </a:pPr>
            <a:r>
              <a:rPr lang="en-US" sz="2400" b="1" i="1" dirty="0" smtClean="0">
                <a:solidFill>
                  <a:schemeClr val="tx2"/>
                </a:solidFill>
                <a:latin typeface="Arial Narrow"/>
                <a:cs typeface="Arial Narrow"/>
              </a:rPr>
              <a:t>Coloring rules can help when looking traces</a:t>
            </a:r>
          </a:p>
          <a:p>
            <a:pPr>
              <a:lnSpc>
                <a:spcPts val="2400"/>
              </a:lnSpc>
            </a:pPr>
            <a:endParaRPr lang="en-US" sz="2400" b="1" i="1" dirty="0" smtClean="0">
              <a:solidFill>
                <a:schemeClr val="tx2"/>
              </a:solidFill>
              <a:latin typeface="Arial Narrow"/>
              <a:cs typeface="Arial Narrow"/>
            </a:endParaRPr>
          </a:p>
        </p:txBody>
      </p:sp>
      <p:pic>
        <p:nvPicPr>
          <p:cNvPr id="3" name="Picture 2"/>
          <p:cNvPicPr>
            <a:picLocks noChangeAspect="1"/>
          </p:cNvPicPr>
          <p:nvPr/>
        </p:nvPicPr>
        <p:blipFill>
          <a:blip r:embed="rId2"/>
          <a:stretch>
            <a:fillRect/>
          </a:stretch>
        </p:blipFill>
        <p:spPr>
          <a:xfrm>
            <a:off x="5214403" y="2537195"/>
            <a:ext cx="3775913" cy="2867360"/>
          </a:xfrm>
          <a:prstGeom prst="rect">
            <a:avLst/>
          </a:prstGeom>
        </p:spPr>
      </p:pic>
    </p:spTree>
    <p:extLst>
      <p:ext uri="{BB962C8B-B14F-4D97-AF65-F5344CB8AC3E}">
        <p14:creationId xmlns:p14="http://schemas.microsoft.com/office/powerpoint/2010/main" val="14298820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Some Basics</a:t>
            </a:r>
            <a:br>
              <a:rPr lang="en-US" dirty="0" smtClean="0"/>
            </a:br>
            <a:r>
              <a:rPr lang="en-US" dirty="0" smtClean="0"/>
              <a:t>Before Wireshark</a:t>
            </a:r>
            <a:endParaRPr lang="en-US" dirty="0"/>
          </a:p>
        </p:txBody>
      </p:sp>
      <p:sp>
        <p:nvSpPr>
          <p:cNvPr id="14340" name="Rectangle 3"/>
          <p:cNvSpPr>
            <a:spLocks noGrp="1" noChangeArrowheads="1"/>
          </p:cNvSpPr>
          <p:nvPr>
            <p:ph idx="4294967295"/>
          </p:nvPr>
        </p:nvSpPr>
        <p:spPr>
          <a:xfrm>
            <a:off x="152400" y="2009931"/>
            <a:ext cx="8763000" cy="3101565"/>
          </a:xfrm>
          <a:prstGeom prst="rect">
            <a:avLst/>
          </a:prstGeom>
        </p:spPr>
        <p:txBody>
          <a:bodyPr>
            <a:normAutofit lnSpcReduction="10000"/>
          </a:bodyPr>
          <a:lstStyle/>
          <a:p>
            <a:r>
              <a:rPr lang="en-US" dirty="0" smtClean="0"/>
              <a:t>Port settings</a:t>
            </a:r>
          </a:p>
          <a:p>
            <a:pPr lvl="1"/>
            <a:r>
              <a:rPr lang="en-US" dirty="0" smtClean="0"/>
              <a:t>Auto vs. forced</a:t>
            </a:r>
          </a:p>
          <a:p>
            <a:pPr lvl="1"/>
            <a:r>
              <a:rPr lang="en-US" dirty="0" smtClean="0"/>
              <a:t>Speed and duplex</a:t>
            </a:r>
          </a:p>
          <a:p>
            <a:r>
              <a:rPr lang="en-US" dirty="0" smtClean="0"/>
              <a:t>Diagnostics (web pages</a:t>
            </a:r>
          </a:p>
          <a:p>
            <a:pPr lvl="1"/>
            <a:r>
              <a:rPr lang="en-US" dirty="0" smtClean="0"/>
              <a:t>Media counters</a:t>
            </a:r>
          </a:p>
          <a:p>
            <a:pPr lvl="1"/>
            <a:r>
              <a:rPr lang="en-US" dirty="0" smtClean="0"/>
              <a:t>Missed I/O</a:t>
            </a:r>
          </a:p>
          <a:p>
            <a:pPr lvl="1"/>
            <a:r>
              <a:rPr lang="en-US" dirty="0" smtClean="0"/>
              <a:t>CPU</a:t>
            </a:r>
          </a:p>
        </p:txBody>
      </p:sp>
      <p:sp>
        <p:nvSpPr>
          <p:cNvPr id="6" name="Slide Number Placeholder 5"/>
          <p:cNvSpPr>
            <a:spLocks noGrp="1"/>
          </p:cNvSpPr>
          <p:nvPr>
            <p:ph type="sldNum" sz="quarter" idx="10"/>
          </p:nvPr>
        </p:nvSpPr>
        <p:spPr/>
        <p:txBody>
          <a:bodyPr/>
          <a:lstStyle/>
          <a:p>
            <a:fld id="{4458D7BB-C5F0-C74A-897E-AD5E99CA2DB6}" type="slidenum">
              <a:rPr lang="en-US" smtClean="0"/>
              <a:pPr/>
              <a:t>4</a:t>
            </a:fld>
            <a:endParaRPr lang="en-US" dirty="0"/>
          </a:p>
        </p:txBody>
      </p:sp>
      <p:sp>
        <p:nvSpPr>
          <p:cNvPr id="7" name="Round Same Side Corner Rectangle 6"/>
          <p:cNvSpPr/>
          <p:nvPr/>
        </p:nvSpPr>
        <p:spPr bwMode="auto">
          <a:xfrm>
            <a:off x="500063" y="5548489"/>
            <a:ext cx="8186737" cy="852311"/>
          </a:xfrm>
          <a:prstGeom prst="round2SameRect">
            <a:avLst>
              <a:gd name="adj1" fmla="val 0"/>
              <a:gd name="adj2" fmla="val 0"/>
            </a:avLst>
          </a:prstGeom>
          <a:gradFill>
            <a:gsLst>
              <a:gs pos="0">
                <a:schemeClr val="bg1">
                  <a:lumMod val="85000"/>
                </a:schemeClr>
              </a:gs>
              <a:gs pos="100000">
                <a:schemeClr val="bg1"/>
              </a:gs>
            </a:gsLst>
          </a:gradFill>
          <a:ln>
            <a:noFill/>
            <a:headEnd type="none" w="med" len="med"/>
            <a:tailEnd type="none" w="med" len="med"/>
          </a:ln>
          <a:effectLst>
            <a:innerShdw blurRad="63500" dist="50800" dir="13500000">
              <a:srgbClr val="000000">
                <a:alpha val="50000"/>
              </a:srgbClr>
            </a:innerShdw>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292100" marR="0" algn="l" defTabSz="914400" rtl="0" eaLnBrk="1" fontAlgn="base" latinLnBrk="0" hangingPunct="1">
              <a:lnSpc>
                <a:spcPts val="2600"/>
              </a:lnSpc>
              <a:spcBef>
                <a:spcPct val="0"/>
              </a:spcBef>
              <a:spcAft>
                <a:spcPct val="0"/>
              </a:spcAft>
              <a:buClrTx/>
              <a:buSzTx/>
              <a:buFontTx/>
              <a:buNone/>
              <a:tabLst/>
            </a:pPr>
            <a:r>
              <a:rPr kumimoji="0" lang="en-US" sz="2400" b="1" i="1" u="none" strike="noStrike" cap="none" normalizeH="0" baseline="0" dirty="0" smtClean="0">
                <a:ln>
                  <a:noFill/>
                </a:ln>
                <a:solidFill>
                  <a:srgbClr val="000000"/>
                </a:solidFill>
                <a:effectLst/>
                <a:latin typeface="Arial Narrow" charset="0"/>
                <a:ea typeface="ＭＳ Ｐゴシック" charset="-128"/>
                <a:cs typeface="ＭＳ Ｐゴシック" charset="-128"/>
              </a:rPr>
              <a:t>Packet capture may not be needed!</a:t>
            </a:r>
            <a:endParaRPr kumimoji="0" lang="en-US" sz="2400" b="1" i="1" u="none" strike="noStrike" cap="none" normalizeH="0" baseline="0" dirty="0">
              <a:ln>
                <a:noFill/>
              </a:ln>
              <a:solidFill>
                <a:srgbClr val="000000"/>
              </a:solidFill>
              <a:effectLst/>
              <a:latin typeface="Arial Narrow" charset="0"/>
              <a:ea typeface="ＭＳ Ｐゴシック" charset="-128"/>
              <a:cs typeface="ＭＳ Ｐゴシック" charset="-128"/>
            </a:endParaRPr>
          </a:p>
        </p:txBody>
      </p:sp>
      <p:sp>
        <p:nvSpPr>
          <p:cNvPr id="8" name="TextBox 7"/>
          <p:cNvSpPr txBox="1"/>
          <p:nvPr/>
        </p:nvSpPr>
        <p:spPr>
          <a:xfrm>
            <a:off x="229225" y="1343007"/>
            <a:ext cx="8686175" cy="707886"/>
          </a:xfrm>
          <a:prstGeom prst="rect">
            <a:avLst/>
          </a:prstGeom>
          <a:noFill/>
        </p:spPr>
        <p:txBody>
          <a:bodyPr wrap="square" rtlCol="0">
            <a:spAutoFit/>
          </a:bodyPr>
          <a:lstStyle/>
          <a:p>
            <a:pPr>
              <a:lnSpc>
                <a:spcPts val="2400"/>
              </a:lnSpc>
            </a:pPr>
            <a:r>
              <a:rPr lang="en-US" sz="2400" b="1" i="1" dirty="0" smtClean="0">
                <a:solidFill>
                  <a:schemeClr val="tx2"/>
                </a:solidFill>
                <a:latin typeface="Arial Narrow"/>
                <a:cs typeface="Arial Narrow"/>
              </a:rPr>
              <a:t>Before asking for a capture……..first check</a:t>
            </a: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40006512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smtClean="0"/>
              <a:t>Coloring Rules</a:t>
            </a:r>
            <a:endParaRPr lang="en-US" dirty="0"/>
          </a:p>
        </p:txBody>
      </p:sp>
      <p:pic>
        <p:nvPicPr>
          <p:cNvPr id="4" name="Content Placeholder 3"/>
          <p:cNvPicPr>
            <a:picLocks noGrp="1" noChangeAspect="1"/>
          </p:cNvPicPr>
          <p:nvPr>
            <p:ph idx="4294967295"/>
          </p:nvPr>
        </p:nvPicPr>
        <p:blipFill>
          <a:blip r:embed="rId2"/>
          <a:stretch>
            <a:fillRect/>
          </a:stretch>
        </p:blipFill>
        <p:spPr>
          <a:xfrm>
            <a:off x="547549" y="2487779"/>
            <a:ext cx="7597798" cy="3490262"/>
          </a:xfrm>
          <a:prstGeom prst="rect">
            <a:avLst/>
          </a:prstGeom>
        </p:spPr>
      </p:pic>
      <p:sp>
        <p:nvSpPr>
          <p:cNvPr id="6" name="Slide Number Placeholder 5"/>
          <p:cNvSpPr>
            <a:spLocks noGrp="1"/>
          </p:cNvSpPr>
          <p:nvPr>
            <p:ph type="sldNum" sz="quarter" idx="10"/>
          </p:nvPr>
        </p:nvSpPr>
        <p:spPr/>
        <p:txBody>
          <a:bodyPr/>
          <a:lstStyle/>
          <a:p>
            <a:fld id="{4458D7BB-C5F0-C74A-897E-AD5E99CA2DB6}" type="slidenum">
              <a:rPr lang="en-US" smtClean="0"/>
              <a:pPr/>
              <a:t>40</a:t>
            </a:fld>
            <a:endParaRPr lang="en-US" dirty="0"/>
          </a:p>
        </p:txBody>
      </p:sp>
      <p:sp>
        <p:nvSpPr>
          <p:cNvPr id="8" name="TextBox 7"/>
          <p:cNvSpPr txBox="1"/>
          <p:nvPr/>
        </p:nvSpPr>
        <p:spPr>
          <a:xfrm>
            <a:off x="-75575" y="1312551"/>
            <a:ext cx="8686175" cy="733534"/>
          </a:xfrm>
          <a:prstGeom prst="rect">
            <a:avLst/>
          </a:prstGeom>
          <a:noFill/>
        </p:spPr>
        <p:txBody>
          <a:bodyPr wrap="square" rtlCol="0">
            <a:spAutoFit/>
          </a:bodyPr>
          <a:lstStyle/>
          <a:p>
            <a:pPr marL="292100">
              <a:lnSpc>
                <a:spcPts val="2600"/>
              </a:lnSpc>
            </a:pPr>
            <a:r>
              <a:rPr lang="en-US" sz="2400" b="1" dirty="0">
                <a:solidFill>
                  <a:srgbClr val="000000"/>
                </a:solidFill>
              </a:rPr>
              <a:t>Coloring rules can help show if CIP traffic was captured</a:t>
            </a:r>
          </a:p>
          <a:p>
            <a:pPr>
              <a:lnSpc>
                <a:spcPts val="2400"/>
              </a:lnSpc>
            </a:pPr>
            <a:endParaRPr lang="en-US" sz="2400" b="1" dirty="0" smtClean="0">
              <a:solidFill>
                <a:schemeClr val="tx2"/>
              </a:solidFill>
              <a:latin typeface="Arial Narrow"/>
              <a:cs typeface="Arial Narrow"/>
            </a:endParaRPr>
          </a:p>
        </p:txBody>
      </p:sp>
    </p:spTree>
    <p:extLst>
      <p:ext uri="{BB962C8B-B14F-4D97-AF65-F5344CB8AC3E}">
        <p14:creationId xmlns:p14="http://schemas.microsoft.com/office/powerpoint/2010/main" val="37570865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smtClean="0"/>
              <a:t>Coloring Rules</a:t>
            </a:r>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41</a:t>
            </a:fld>
            <a:endParaRPr lang="en-US" dirty="0"/>
          </a:p>
        </p:txBody>
      </p:sp>
      <p:sp>
        <p:nvSpPr>
          <p:cNvPr id="8" name="TextBox 7"/>
          <p:cNvSpPr txBox="1"/>
          <p:nvPr/>
        </p:nvSpPr>
        <p:spPr>
          <a:xfrm>
            <a:off x="-75575" y="1270523"/>
            <a:ext cx="8686175" cy="759182"/>
          </a:xfrm>
          <a:prstGeom prst="rect">
            <a:avLst/>
          </a:prstGeom>
          <a:noFill/>
        </p:spPr>
        <p:txBody>
          <a:bodyPr wrap="square" rtlCol="0">
            <a:spAutoFit/>
          </a:bodyPr>
          <a:lstStyle/>
          <a:p>
            <a:pPr marL="292100">
              <a:lnSpc>
                <a:spcPts val="2600"/>
              </a:lnSpc>
            </a:pPr>
            <a:r>
              <a:rPr lang="en-US" sz="2400" b="1" u="sng" dirty="0" smtClean="0">
                <a:solidFill>
                  <a:srgbClr val="000000"/>
                </a:solidFill>
              </a:rPr>
              <a:t>Filtering</a:t>
            </a:r>
            <a:r>
              <a:rPr lang="en-US" sz="2400" b="1" dirty="0" smtClean="0">
                <a:solidFill>
                  <a:srgbClr val="000000"/>
                </a:solidFill>
              </a:rPr>
              <a:t> in Wireshark can also help point out if expected packets can be found. </a:t>
            </a:r>
            <a:endParaRPr lang="en-US" sz="2400" b="1" dirty="0" smtClean="0">
              <a:solidFill>
                <a:schemeClr val="tx2"/>
              </a:solidFill>
              <a:latin typeface="Arial Narrow"/>
              <a:cs typeface="Arial Narrow"/>
            </a:endParaRPr>
          </a:p>
        </p:txBody>
      </p:sp>
      <p:pic>
        <p:nvPicPr>
          <p:cNvPr id="2" name="Picture 1"/>
          <p:cNvPicPr>
            <a:picLocks noChangeAspect="1"/>
          </p:cNvPicPr>
          <p:nvPr/>
        </p:nvPicPr>
        <p:blipFill>
          <a:blip r:embed="rId2"/>
          <a:stretch>
            <a:fillRect/>
          </a:stretch>
        </p:blipFill>
        <p:spPr>
          <a:xfrm>
            <a:off x="455441" y="3320515"/>
            <a:ext cx="8380584" cy="3080911"/>
          </a:xfrm>
          <a:prstGeom prst="rect">
            <a:avLst/>
          </a:prstGeom>
        </p:spPr>
      </p:pic>
      <p:sp>
        <p:nvSpPr>
          <p:cNvPr id="7" name="Rectangle 3"/>
          <p:cNvSpPr>
            <a:spLocks noGrp="1" noChangeArrowheads="1"/>
          </p:cNvSpPr>
          <p:nvPr>
            <p:ph idx="4294967295"/>
          </p:nvPr>
        </p:nvSpPr>
        <p:spPr>
          <a:xfrm>
            <a:off x="301625" y="2029705"/>
            <a:ext cx="8534400" cy="1290810"/>
          </a:xfrm>
          <a:prstGeom prst="rect">
            <a:avLst/>
          </a:prstGeom>
        </p:spPr>
        <p:txBody>
          <a:bodyPr>
            <a:normAutofit lnSpcReduction="10000"/>
          </a:bodyPr>
          <a:lstStyle/>
          <a:p>
            <a:r>
              <a:rPr lang="en-US" b="1" i="1" dirty="0" smtClean="0"/>
              <a:t>“ENIP”</a:t>
            </a:r>
            <a:r>
              <a:rPr lang="en-US" dirty="0" smtClean="0"/>
              <a:t> for RSLinx browse and I/O</a:t>
            </a:r>
          </a:p>
          <a:p>
            <a:r>
              <a:rPr lang="en-US" b="1" i="1" dirty="0" smtClean="0"/>
              <a:t>“CIP”</a:t>
            </a:r>
            <a:r>
              <a:rPr lang="en-US" dirty="0" smtClean="0"/>
              <a:t> for RSLinx HMI comms and messaging</a:t>
            </a:r>
          </a:p>
          <a:p>
            <a:r>
              <a:rPr lang="en-US" dirty="0"/>
              <a:t>Answer ID </a:t>
            </a:r>
            <a:r>
              <a:rPr lang="en-US" dirty="0" smtClean="0"/>
              <a:t>491368 has more filters</a:t>
            </a:r>
          </a:p>
        </p:txBody>
      </p:sp>
    </p:spTree>
    <p:extLst>
      <p:ext uri="{BB962C8B-B14F-4D97-AF65-F5344CB8AC3E}">
        <p14:creationId xmlns:p14="http://schemas.microsoft.com/office/powerpoint/2010/main" val="7735282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smtClean="0"/>
              <a:t>Is The Trace Useful?</a:t>
            </a:r>
            <a:endParaRPr lang="en-US" dirty="0"/>
          </a:p>
        </p:txBody>
      </p:sp>
      <p:sp>
        <p:nvSpPr>
          <p:cNvPr id="14340" name="Rectangle 3"/>
          <p:cNvSpPr>
            <a:spLocks noGrp="1" noChangeArrowheads="1"/>
          </p:cNvSpPr>
          <p:nvPr>
            <p:ph idx="4294967295"/>
          </p:nvPr>
        </p:nvSpPr>
        <p:spPr>
          <a:xfrm>
            <a:off x="190812" y="1761364"/>
            <a:ext cx="8534400" cy="3820277"/>
          </a:xfrm>
          <a:prstGeom prst="rect">
            <a:avLst/>
          </a:prstGeom>
        </p:spPr>
        <p:txBody>
          <a:bodyPr>
            <a:normAutofit/>
          </a:bodyPr>
          <a:lstStyle/>
          <a:p>
            <a:r>
              <a:rPr lang="en-US" dirty="0"/>
              <a:t>Empty traces </a:t>
            </a:r>
            <a:r>
              <a:rPr lang="en-US" dirty="0" smtClean="0"/>
              <a:t>have been taken </a:t>
            </a:r>
            <a:r>
              <a:rPr lang="en-US" dirty="0"/>
              <a:t>(unknowingly</a:t>
            </a:r>
            <a:r>
              <a:rPr lang="en-US" dirty="0" smtClean="0"/>
              <a:t>)</a:t>
            </a:r>
          </a:p>
          <a:p>
            <a:r>
              <a:rPr lang="en-US" dirty="0" smtClean="0"/>
              <a:t>To avoid wasted effort </a:t>
            </a:r>
            <a:r>
              <a:rPr lang="en-US" smtClean="0"/>
              <a:t>due to empty </a:t>
            </a:r>
            <a:r>
              <a:rPr lang="en-US" dirty="0" smtClean="0"/>
              <a:t>traces, it helps to know what a trace should look like</a:t>
            </a:r>
          </a:p>
        </p:txBody>
      </p:sp>
      <p:sp>
        <p:nvSpPr>
          <p:cNvPr id="6" name="Slide Number Placeholder 5"/>
          <p:cNvSpPr>
            <a:spLocks noGrp="1"/>
          </p:cNvSpPr>
          <p:nvPr>
            <p:ph type="sldNum" sz="quarter" idx="10"/>
          </p:nvPr>
        </p:nvSpPr>
        <p:spPr/>
        <p:txBody>
          <a:bodyPr/>
          <a:lstStyle/>
          <a:p>
            <a:fld id="{4458D7BB-C5F0-C74A-897E-AD5E99CA2DB6}" type="slidenum">
              <a:rPr lang="en-US" smtClean="0"/>
              <a:pPr/>
              <a:t>42</a:t>
            </a:fld>
            <a:endParaRPr lang="en-US" dirty="0"/>
          </a:p>
        </p:txBody>
      </p:sp>
      <p:sp>
        <p:nvSpPr>
          <p:cNvPr id="8" name="TextBox 7"/>
          <p:cNvSpPr txBox="1"/>
          <p:nvPr/>
        </p:nvSpPr>
        <p:spPr>
          <a:xfrm>
            <a:off x="190812" y="1343007"/>
            <a:ext cx="8686175" cy="400110"/>
          </a:xfrm>
          <a:prstGeom prst="rect">
            <a:avLst/>
          </a:prstGeom>
          <a:noFill/>
        </p:spPr>
        <p:txBody>
          <a:bodyPr wrap="square" rtlCol="0">
            <a:spAutoFit/>
          </a:bodyPr>
          <a:lstStyle/>
          <a:p>
            <a:pPr>
              <a:lnSpc>
                <a:spcPts val="2400"/>
              </a:lnSpc>
            </a:pPr>
            <a:r>
              <a:rPr lang="en-US" sz="2400" b="1" i="1" dirty="0" smtClean="0">
                <a:solidFill>
                  <a:schemeClr val="tx2"/>
                </a:solidFill>
                <a:latin typeface="Arial Narrow"/>
                <a:cs typeface="Arial Narrow"/>
              </a:rPr>
              <a:t>Does the trace have useful information or is it empty?</a:t>
            </a:r>
          </a:p>
        </p:txBody>
      </p:sp>
      <p:pic>
        <p:nvPicPr>
          <p:cNvPr id="7" name="Picture 6"/>
          <p:cNvPicPr>
            <a:picLocks noChangeAspect="1"/>
          </p:cNvPicPr>
          <p:nvPr/>
        </p:nvPicPr>
        <p:blipFill>
          <a:blip r:embed="rId2"/>
          <a:stretch>
            <a:fillRect/>
          </a:stretch>
        </p:blipFill>
        <p:spPr>
          <a:xfrm>
            <a:off x="404809" y="3507607"/>
            <a:ext cx="8205791" cy="2865195"/>
          </a:xfrm>
          <a:prstGeom prst="rect">
            <a:avLst/>
          </a:prstGeom>
        </p:spPr>
      </p:pic>
    </p:spTree>
    <p:extLst>
      <p:ext uri="{BB962C8B-B14F-4D97-AF65-F5344CB8AC3E}">
        <p14:creationId xmlns:p14="http://schemas.microsoft.com/office/powerpoint/2010/main" val="2369027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a:t>Is The Trace Useful?</a:t>
            </a:r>
          </a:p>
        </p:txBody>
      </p:sp>
      <p:sp>
        <p:nvSpPr>
          <p:cNvPr id="14340" name="Rectangle 3"/>
          <p:cNvSpPr>
            <a:spLocks noGrp="1" noChangeArrowheads="1"/>
          </p:cNvSpPr>
          <p:nvPr>
            <p:ph idx="4294967295"/>
          </p:nvPr>
        </p:nvSpPr>
        <p:spPr>
          <a:xfrm>
            <a:off x="152400" y="1984061"/>
            <a:ext cx="8763000" cy="4042331"/>
          </a:xfrm>
          <a:prstGeom prst="rect">
            <a:avLst/>
          </a:prstGeom>
        </p:spPr>
        <p:txBody>
          <a:bodyPr>
            <a:normAutofit/>
          </a:bodyPr>
          <a:lstStyle/>
          <a:p>
            <a:r>
              <a:rPr lang="en-US" dirty="0" smtClean="0"/>
              <a:t>Filter on “ip.addr eq 192.168.1.76 and ip.addr eq 192.168.1.226”</a:t>
            </a:r>
          </a:p>
          <a:p>
            <a:pPr lvl="1"/>
            <a:r>
              <a:rPr lang="en-US" dirty="0" smtClean="0"/>
              <a:t>Use your IP addresses</a:t>
            </a:r>
          </a:p>
          <a:p>
            <a:pPr lvl="1"/>
            <a:r>
              <a:rPr lang="en-US" dirty="0" smtClean="0"/>
              <a:t>CIP Traffic should be flowing in both directions</a:t>
            </a:r>
          </a:p>
          <a:p>
            <a:pPr lvl="1"/>
            <a:r>
              <a:rPr lang="en-US" dirty="0"/>
              <a:t>Wireshark does not decode all CIP commands and may show as unknown </a:t>
            </a:r>
            <a:r>
              <a:rPr lang="en-US" dirty="0" smtClean="0"/>
              <a:t>service – this is ok</a:t>
            </a:r>
            <a:endParaRPr lang="en-US" dirty="0"/>
          </a:p>
          <a:p>
            <a:pPr lvl="1"/>
            <a:r>
              <a:rPr lang="en-US" dirty="0" smtClean="0"/>
              <a:t>Protocol can be CIP or CIP CM</a:t>
            </a:r>
          </a:p>
          <a:p>
            <a:pPr lvl="1"/>
            <a:r>
              <a:rPr lang="en-US" dirty="0" smtClean="0"/>
              <a:t>Series of CIP request followed by replies</a:t>
            </a:r>
          </a:p>
          <a:p>
            <a:pPr lvl="2"/>
            <a:r>
              <a:rPr lang="en-US" dirty="0" smtClean="0"/>
              <a:t>Replies are usually “Success”</a:t>
            </a:r>
          </a:p>
        </p:txBody>
      </p:sp>
      <p:sp>
        <p:nvSpPr>
          <p:cNvPr id="6" name="Slide Number Placeholder 5"/>
          <p:cNvSpPr>
            <a:spLocks noGrp="1"/>
          </p:cNvSpPr>
          <p:nvPr>
            <p:ph type="sldNum" sz="quarter" idx="10"/>
          </p:nvPr>
        </p:nvSpPr>
        <p:spPr/>
        <p:txBody>
          <a:bodyPr/>
          <a:lstStyle/>
          <a:p>
            <a:fld id="{4458D7BB-C5F0-C74A-897E-AD5E99CA2DB6}" type="slidenum">
              <a:rPr lang="en-US" smtClean="0"/>
              <a:pPr/>
              <a:t>43</a:t>
            </a:fld>
            <a:endParaRPr lang="en-US" dirty="0"/>
          </a:p>
        </p:txBody>
      </p:sp>
      <p:sp>
        <p:nvSpPr>
          <p:cNvPr id="7" name="TextBox 6"/>
          <p:cNvSpPr txBox="1"/>
          <p:nvPr/>
        </p:nvSpPr>
        <p:spPr>
          <a:xfrm>
            <a:off x="-75575" y="1312551"/>
            <a:ext cx="8686175" cy="425758"/>
          </a:xfrm>
          <a:prstGeom prst="rect">
            <a:avLst/>
          </a:prstGeom>
          <a:noFill/>
        </p:spPr>
        <p:txBody>
          <a:bodyPr wrap="square" rtlCol="0">
            <a:spAutoFit/>
          </a:bodyPr>
          <a:lstStyle/>
          <a:p>
            <a:pPr marL="292100">
              <a:lnSpc>
                <a:spcPts val="2600"/>
              </a:lnSpc>
            </a:pPr>
            <a:r>
              <a:rPr lang="en-US" sz="2400" b="1" dirty="0">
                <a:solidFill>
                  <a:srgbClr val="000000"/>
                </a:solidFill>
              </a:rPr>
              <a:t>HMI and Message Traffic</a:t>
            </a:r>
            <a:endParaRPr lang="en-US" sz="2400" b="1" dirty="0" smtClean="0">
              <a:solidFill>
                <a:schemeClr val="tx2"/>
              </a:solidFill>
              <a:latin typeface="Arial Narrow"/>
              <a:cs typeface="Arial Narrow"/>
            </a:endParaRPr>
          </a:p>
        </p:txBody>
      </p:sp>
    </p:spTree>
    <p:extLst>
      <p:ext uri="{BB962C8B-B14F-4D97-AF65-F5344CB8AC3E}">
        <p14:creationId xmlns:p14="http://schemas.microsoft.com/office/powerpoint/2010/main" val="24228665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br>
              <a:rPr lang="en-US" dirty="0"/>
            </a:br>
            <a:r>
              <a:rPr lang="en-US" dirty="0"/>
              <a:t>Is The Trace Useful?</a:t>
            </a:r>
          </a:p>
        </p:txBody>
      </p:sp>
      <p:sp>
        <p:nvSpPr>
          <p:cNvPr id="14340" name="Rectangle 3"/>
          <p:cNvSpPr>
            <a:spLocks noGrp="1" noChangeArrowheads="1"/>
          </p:cNvSpPr>
          <p:nvPr>
            <p:ph idx="4294967295"/>
          </p:nvPr>
        </p:nvSpPr>
        <p:spPr>
          <a:xfrm>
            <a:off x="152400" y="1360902"/>
            <a:ext cx="8763000" cy="2423843"/>
          </a:xfrm>
          <a:prstGeom prst="rect">
            <a:avLst/>
          </a:prstGeom>
        </p:spPr>
        <p:txBody>
          <a:bodyPr>
            <a:normAutofit/>
          </a:bodyPr>
          <a:lstStyle/>
          <a:p>
            <a:r>
              <a:rPr lang="en-US" dirty="0" smtClean="0"/>
              <a:t>HMI and Message Traffic example picture</a:t>
            </a:r>
          </a:p>
          <a:p>
            <a:pPr lvl="1"/>
            <a:r>
              <a:rPr lang="en-US" dirty="0" smtClean="0"/>
              <a:t>Requests coming from HMI (226), and replies are being sent back (from 76)</a:t>
            </a:r>
          </a:p>
          <a:p>
            <a:pPr lvl="1"/>
            <a:r>
              <a:rPr lang="en-US" dirty="0" smtClean="0"/>
              <a:t>CIP or CIP CM protocol in both directions</a:t>
            </a:r>
          </a:p>
        </p:txBody>
      </p:sp>
      <p:sp>
        <p:nvSpPr>
          <p:cNvPr id="6" name="Slide Number Placeholder 5"/>
          <p:cNvSpPr>
            <a:spLocks noGrp="1"/>
          </p:cNvSpPr>
          <p:nvPr>
            <p:ph type="sldNum" sz="quarter" idx="10"/>
          </p:nvPr>
        </p:nvSpPr>
        <p:spPr/>
        <p:txBody>
          <a:bodyPr/>
          <a:lstStyle/>
          <a:p>
            <a:fld id="{4458D7BB-C5F0-C74A-897E-AD5E99CA2DB6}" type="slidenum">
              <a:rPr lang="en-US" smtClean="0"/>
              <a:pPr/>
              <a:t>44</a:t>
            </a:fld>
            <a:endParaRPr lang="en-US" dirty="0"/>
          </a:p>
        </p:txBody>
      </p:sp>
      <p:pic>
        <p:nvPicPr>
          <p:cNvPr id="3" name="Picture 2"/>
          <p:cNvPicPr>
            <a:picLocks noChangeAspect="1"/>
          </p:cNvPicPr>
          <p:nvPr/>
        </p:nvPicPr>
        <p:blipFill>
          <a:blip r:embed="rId2"/>
          <a:stretch>
            <a:fillRect/>
          </a:stretch>
        </p:blipFill>
        <p:spPr>
          <a:xfrm>
            <a:off x="403167" y="3177912"/>
            <a:ext cx="8037172" cy="3117645"/>
          </a:xfrm>
          <a:prstGeom prst="rect">
            <a:avLst/>
          </a:prstGeom>
        </p:spPr>
      </p:pic>
    </p:spTree>
    <p:extLst>
      <p:ext uri="{BB962C8B-B14F-4D97-AF65-F5344CB8AC3E}">
        <p14:creationId xmlns:p14="http://schemas.microsoft.com/office/powerpoint/2010/main" val="10178299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a:t>Is The Trace Useful?</a:t>
            </a:r>
          </a:p>
        </p:txBody>
      </p:sp>
      <p:sp>
        <p:nvSpPr>
          <p:cNvPr id="6" name="Slide Number Placeholder 5"/>
          <p:cNvSpPr>
            <a:spLocks noGrp="1"/>
          </p:cNvSpPr>
          <p:nvPr>
            <p:ph type="sldNum" sz="quarter" idx="10"/>
          </p:nvPr>
        </p:nvSpPr>
        <p:spPr/>
        <p:txBody>
          <a:bodyPr/>
          <a:lstStyle/>
          <a:p>
            <a:fld id="{4458D7BB-C5F0-C74A-897E-AD5E99CA2DB6}" type="slidenum">
              <a:rPr lang="en-US" smtClean="0"/>
              <a:pPr/>
              <a:t>45</a:t>
            </a:fld>
            <a:endParaRPr lang="en-US" dirty="0"/>
          </a:p>
        </p:txBody>
      </p:sp>
      <p:pic>
        <p:nvPicPr>
          <p:cNvPr id="2" name="Picture 1"/>
          <p:cNvPicPr>
            <a:picLocks noChangeAspect="1"/>
          </p:cNvPicPr>
          <p:nvPr/>
        </p:nvPicPr>
        <p:blipFill>
          <a:blip r:embed="rId2"/>
          <a:stretch>
            <a:fillRect/>
          </a:stretch>
        </p:blipFill>
        <p:spPr>
          <a:xfrm>
            <a:off x="751549" y="4548830"/>
            <a:ext cx="7016887" cy="1890530"/>
          </a:xfrm>
          <a:prstGeom prst="rect">
            <a:avLst/>
          </a:prstGeom>
        </p:spPr>
      </p:pic>
      <p:sp>
        <p:nvSpPr>
          <p:cNvPr id="9" name="Rectangle 3"/>
          <p:cNvSpPr>
            <a:spLocks noGrp="1" noChangeArrowheads="1"/>
          </p:cNvSpPr>
          <p:nvPr>
            <p:ph idx="4294967295"/>
          </p:nvPr>
        </p:nvSpPr>
        <p:spPr>
          <a:xfrm>
            <a:off x="152400" y="1271013"/>
            <a:ext cx="8534400" cy="3277817"/>
          </a:xfrm>
          <a:prstGeom prst="rect">
            <a:avLst/>
          </a:prstGeom>
        </p:spPr>
        <p:txBody>
          <a:bodyPr>
            <a:normAutofit/>
          </a:bodyPr>
          <a:lstStyle/>
          <a:p>
            <a:r>
              <a:rPr lang="en-US" dirty="0" smtClean="0"/>
              <a:t>General I/O </a:t>
            </a:r>
            <a:r>
              <a:rPr lang="en-US" dirty="0"/>
              <a:t>traffic should have </a:t>
            </a:r>
            <a:r>
              <a:rPr lang="en-US" dirty="0" smtClean="0"/>
              <a:t>ENIP packets</a:t>
            </a:r>
          </a:p>
          <a:p>
            <a:pPr lvl="1"/>
            <a:r>
              <a:rPr lang="en-US" dirty="0" smtClean="0"/>
              <a:t>Filter on ENIP</a:t>
            </a:r>
          </a:p>
          <a:p>
            <a:pPr lvl="1"/>
            <a:r>
              <a:rPr lang="en-US" dirty="0" smtClean="0"/>
              <a:t>ENIP traffic from I/O module will be going to multicast address of 239.x.x.x if unicast not checked, or to the controller address otherwise</a:t>
            </a:r>
          </a:p>
          <a:p>
            <a:pPr lvl="1"/>
            <a:r>
              <a:rPr lang="en-US" dirty="0" smtClean="0"/>
              <a:t>Controller will send packets directly to I/O module</a:t>
            </a:r>
          </a:p>
          <a:p>
            <a:pPr lvl="1"/>
            <a:r>
              <a:rPr lang="en-US" dirty="0" smtClean="0"/>
              <a:t>ENIP packets also have ID’s and sequence numbers</a:t>
            </a:r>
          </a:p>
        </p:txBody>
      </p:sp>
    </p:spTree>
    <p:extLst>
      <p:ext uri="{BB962C8B-B14F-4D97-AF65-F5344CB8AC3E}">
        <p14:creationId xmlns:p14="http://schemas.microsoft.com/office/powerpoint/2010/main" val="5218211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a:t>Is The Trace Useful?</a:t>
            </a:r>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I/O data from specific node</a:t>
            </a:r>
          </a:p>
          <a:p>
            <a:pPr lvl="1"/>
            <a:r>
              <a:rPr lang="en-US" dirty="0" smtClean="0"/>
              <a:t>ENIP data is flowing too and from the I/O node (91)</a:t>
            </a:r>
          </a:p>
          <a:p>
            <a:pPr lvl="1"/>
            <a:r>
              <a:rPr lang="en-US" dirty="0" smtClean="0"/>
              <a:t>May need to filter on ip.addr == 192.168.1.91 to hide other traffic</a:t>
            </a:r>
          </a:p>
        </p:txBody>
      </p:sp>
      <p:sp>
        <p:nvSpPr>
          <p:cNvPr id="6" name="Slide Number Placeholder 5"/>
          <p:cNvSpPr>
            <a:spLocks noGrp="1"/>
          </p:cNvSpPr>
          <p:nvPr>
            <p:ph type="sldNum" sz="quarter" idx="10"/>
          </p:nvPr>
        </p:nvSpPr>
        <p:spPr/>
        <p:txBody>
          <a:bodyPr/>
          <a:lstStyle/>
          <a:p>
            <a:fld id="{4458D7BB-C5F0-C74A-897E-AD5E99CA2DB6}" type="slidenum">
              <a:rPr lang="en-US" smtClean="0"/>
              <a:pPr/>
              <a:t>46</a:t>
            </a:fld>
            <a:endParaRPr lang="en-US" dirty="0"/>
          </a:p>
        </p:txBody>
      </p:sp>
      <p:pic>
        <p:nvPicPr>
          <p:cNvPr id="2" name="Picture 1"/>
          <p:cNvPicPr>
            <a:picLocks noChangeAspect="1"/>
          </p:cNvPicPr>
          <p:nvPr/>
        </p:nvPicPr>
        <p:blipFill>
          <a:blip r:embed="rId2"/>
          <a:stretch>
            <a:fillRect/>
          </a:stretch>
        </p:blipFill>
        <p:spPr>
          <a:xfrm>
            <a:off x="740664" y="2764428"/>
            <a:ext cx="7765543" cy="3792005"/>
          </a:xfrm>
          <a:prstGeom prst="rect">
            <a:avLst/>
          </a:prstGeom>
        </p:spPr>
      </p:pic>
    </p:spTree>
    <p:extLst>
      <p:ext uri="{BB962C8B-B14F-4D97-AF65-F5344CB8AC3E}">
        <p14:creationId xmlns:p14="http://schemas.microsoft.com/office/powerpoint/2010/main" val="2860878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a:t>Is The Trace Useful?</a:t>
            </a:r>
          </a:p>
        </p:txBody>
      </p:sp>
      <p:sp>
        <p:nvSpPr>
          <p:cNvPr id="14340" name="Rectangle 3"/>
          <p:cNvSpPr>
            <a:spLocks noGrp="1" noChangeArrowheads="1"/>
          </p:cNvSpPr>
          <p:nvPr>
            <p:ph idx="4294967295"/>
          </p:nvPr>
        </p:nvSpPr>
        <p:spPr>
          <a:xfrm>
            <a:off x="152400" y="1252045"/>
            <a:ext cx="8763000" cy="2158667"/>
          </a:xfrm>
          <a:prstGeom prst="rect">
            <a:avLst/>
          </a:prstGeom>
        </p:spPr>
        <p:txBody>
          <a:bodyPr>
            <a:normAutofit/>
          </a:bodyPr>
          <a:lstStyle/>
          <a:p>
            <a:r>
              <a:rPr lang="en-US" dirty="0" smtClean="0"/>
              <a:t>This is a “good” trace of a device error.</a:t>
            </a:r>
          </a:p>
          <a:p>
            <a:pPr lvl="1"/>
            <a:r>
              <a:rPr lang="en-US" dirty="0" smtClean="0"/>
              <a:t>Show Forward open to device</a:t>
            </a:r>
          </a:p>
          <a:p>
            <a:pPr lvl="1"/>
            <a:r>
              <a:rPr lang="en-US" dirty="0" smtClean="0"/>
              <a:t>Device complains about a conflict</a:t>
            </a:r>
          </a:p>
          <a:p>
            <a:pPr lvl="2"/>
            <a:r>
              <a:rPr lang="en-US" dirty="0" smtClean="0"/>
              <a:t>May be shown as an error in the I/O tree</a:t>
            </a:r>
          </a:p>
          <a:p>
            <a:pPr lvl="2"/>
            <a:r>
              <a:rPr lang="en-US" dirty="0" smtClean="0"/>
              <a:t>RSLogix 5000 -&gt;I/O tree -&gt; module properties -&gt; connections tab</a:t>
            </a:r>
          </a:p>
        </p:txBody>
      </p:sp>
      <p:sp>
        <p:nvSpPr>
          <p:cNvPr id="6" name="Slide Number Placeholder 5"/>
          <p:cNvSpPr>
            <a:spLocks noGrp="1"/>
          </p:cNvSpPr>
          <p:nvPr>
            <p:ph type="sldNum" sz="quarter" idx="10"/>
          </p:nvPr>
        </p:nvSpPr>
        <p:spPr/>
        <p:txBody>
          <a:bodyPr/>
          <a:lstStyle/>
          <a:p>
            <a:fld id="{4458D7BB-C5F0-C74A-897E-AD5E99CA2DB6}" type="slidenum">
              <a:rPr lang="en-US" smtClean="0"/>
              <a:pPr/>
              <a:t>47</a:t>
            </a:fld>
            <a:endParaRPr lang="en-US" dirty="0"/>
          </a:p>
        </p:txBody>
      </p:sp>
      <p:pic>
        <p:nvPicPr>
          <p:cNvPr id="4" name="Picture 3"/>
          <p:cNvPicPr>
            <a:picLocks noChangeAspect="1"/>
          </p:cNvPicPr>
          <p:nvPr/>
        </p:nvPicPr>
        <p:blipFill>
          <a:blip r:embed="rId2"/>
          <a:stretch>
            <a:fillRect/>
          </a:stretch>
        </p:blipFill>
        <p:spPr>
          <a:xfrm>
            <a:off x="954157" y="3595958"/>
            <a:ext cx="6876736" cy="3064279"/>
          </a:xfrm>
          <a:prstGeom prst="rect">
            <a:avLst/>
          </a:prstGeom>
        </p:spPr>
      </p:pic>
    </p:spTree>
    <p:extLst>
      <p:ext uri="{BB962C8B-B14F-4D97-AF65-F5344CB8AC3E}">
        <p14:creationId xmlns:p14="http://schemas.microsoft.com/office/powerpoint/2010/main" val="1856734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a:t>Is The Trace Useful?</a:t>
            </a:r>
          </a:p>
        </p:txBody>
      </p:sp>
      <p:sp>
        <p:nvSpPr>
          <p:cNvPr id="14340" name="Rectangle 3"/>
          <p:cNvSpPr>
            <a:spLocks noGrp="1" noChangeArrowheads="1"/>
          </p:cNvSpPr>
          <p:nvPr>
            <p:ph idx="4294967295"/>
          </p:nvPr>
        </p:nvSpPr>
        <p:spPr>
          <a:xfrm>
            <a:off x="152400" y="1252045"/>
            <a:ext cx="8763000" cy="1948355"/>
          </a:xfrm>
          <a:prstGeom prst="rect">
            <a:avLst/>
          </a:prstGeom>
        </p:spPr>
        <p:txBody>
          <a:bodyPr/>
          <a:lstStyle/>
          <a:p>
            <a:r>
              <a:rPr lang="en-US" dirty="0" smtClean="0"/>
              <a:t>If we want a trace of node 192.168.1.10…… the below trace does not show any traffic coming or going to that node, check port mirror setup</a:t>
            </a:r>
          </a:p>
          <a:p>
            <a:pPr lvl="1"/>
            <a:r>
              <a:rPr lang="en-US" dirty="0" smtClean="0"/>
              <a:t>This trace only shows broadcast type traffic</a:t>
            </a:r>
          </a:p>
          <a:p>
            <a:pPr lvl="1"/>
            <a:r>
              <a:rPr lang="en-US" dirty="0" smtClean="0"/>
              <a:t>No point to point or multicast traffic</a:t>
            </a:r>
          </a:p>
        </p:txBody>
      </p:sp>
      <p:sp>
        <p:nvSpPr>
          <p:cNvPr id="6" name="Slide Number Placeholder 5"/>
          <p:cNvSpPr>
            <a:spLocks noGrp="1"/>
          </p:cNvSpPr>
          <p:nvPr>
            <p:ph type="sldNum" sz="quarter" idx="10"/>
          </p:nvPr>
        </p:nvSpPr>
        <p:spPr/>
        <p:txBody>
          <a:bodyPr/>
          <a:lstStyle/>
          <a:p>
            <a:fld id="{4458D7BB-C5F0-C74A-897E-AD5E99CA2DB6}" type="slidenum">
              <a:rPr lang="en-US" smtClean="0"/>
              <a:pPr/>
              <a:t>48</a:t>
            </a:fld>
            <a:endParaRPr lang="en-US" dirty="0"/>
          </a:p>
        </p:txBody>
      </p:sp>
      <p:pic>
        <p:nvPicPr>
          <p:cNvPr id="3" name="Picture 2"/>
          <p:cNvPicPr>
            <a:picLocks noChangeAspect="1"/>
          </p:cNvPicPr>
          <p:nvPr/>
        </p:nvPicPr>
        <p:blipFill>
          <a:blip r:embed="rId2"/>
          <a:stretch>
            <a:fillRect/>
          </a:stretch>
        </p:blipFill>
        <p:spPr>
          <a:xfrm>
            <a:off x="1014984" y="3350071"/>
            <a:ext cx="6755892" cy="3188927"/>
          </a:xfrm>
          <a:prstGeom prst="rect">
            <a:avLst/>
          </a:prstGeom>
        </p:spPr>
      </p:pic>
    </p:spTree>
    <p:extLst>
      <p:ext uri="{BB962C8B-B14F-4D97-AF65-F5344CB8AC3E}">
        <p14:creationId xmlns:p14="http://schemas.microsoft.com/office/powerpoint/2010/main" val="37046346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br>
              <a:rPr lang="en-US" dirty="0"/>
            </a:br>
            <a:r>
              <a:rPr lang="en-US" dirty="0"/>
              <a:t>Is The Trace Useful?</a:t>
            </a:r>
          </a:p>
        </p:txBody>
      </p:sp>
      <p:sp>
        <p:nvSpPr>
          <p:cNvPr id="14340" name="Rectangle 3"/>
          <p:cNvSpPr>
            <a:spLocks noGrp="1" noChangeArrowheads="1"/>
          </p:cNvSpPr>
          <p:nvPr>
            <p:ph idx="4294967295"/>
          </p:nvPr>
        </p:nvSpPr>
        <p:spPr>
          <a:xfrm>
            <a:off x="152400" y="1252045"/>
            <a:ext cx="8763000" cy="1948355"/>
          </a:xfrm>
          <a:prstGeom prst="rect">
            <a:avLst/>
          </a:prstGeom>
        </p:spPr>
        <p:txBody>
          <a:bodyPr/>
          <a:lstStyle/>
          <a:p>
            <a:r>
              <a:rPr lang="en-US" dirty="0" smtClean="0"/>
              <a:t>The below could be a trace of mirroring more then 1 port.</a:t>
            </a:r>
          </a:p>
          <a:p>
            <a:pPr lvl="1"/>
            <a:r>
              <a:rPr lang="en-US" dirty="0" smtClean="0"/>
              <a:t>Lots of duplicate packets indicated by Wireshark of two remote devices – more difficult to analyze, but sometimes possible</a:t>
            </a:r>
          </a:p>
        </p:txBody>
      </p:sp>
      <p:sp>
        <p:nvSpPr>
          <p:cNvPr id="6" name="Slide Number Placeholder 5"/>
          <p:cNvSpPr>
            <a:spLocks noGrp="1"/>
          </p:cNvSpPr>
          <p:nvPr>
            <p:ph type="sldNum" sz="quarter" idx="10"/>
          </p:nvPr>
        </p:nvSpPr>
        <p:spPr/>
        <p:txBody>
          <a:bodyPr/>
          <a:lstStyle/>
          <a:p>
            <a:fld id="{4458D7BB-C5F0-C74A-897E-AD5E99CA2DB6}" type="slidenum">
              <a:rPr lang="en-US" smtClean="0"/>
              <a:pPr/>
              <a:t>49</a:t>
            </a:fld>
            <a:endParaRPr lang="en-US" dirty="0"/>
          </a:p>
        </p:txBody>
      </p:sp>
      <p:pic>
        <p:nvPicPr>
          <p:cNvPr id="4" name="Picture 3"/>
          <p:cNvPicPr>
            <a:picLocks noChangeAspect="1"/>
          </p:cNvPicPr>
          <p:nvPr/>
        </p:nvPicPr>
        <p:blipFill>
          <a:blip r:embed="rId2"/>
          <a:stretch>
            <a:fillRect/>
          </a:stretch>
        </p:blipFill>
        <p:spPr>
          <a:xfrm>
            <a:off x="219260" y="2772382"/>
            <a:ext cx="8616765" cy="3393421"/>
          </a:xfrm>
          <a:prstGeom prst="rect">
            <a:avLst/>
          </a:prstGeom>
        </p:spPr>
      </p:pic>
    </p:spTree>
    <p:extLst>
      <p:ext uri="{BB962C8B-B14F-4D97-AF65-F5344CB8AC3E}">
        <p14:creationId xmlns:p14="http://schemas.microsoft.com/office/powerpoint/2010/main" val="29719723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Some Basics</a:t>
            </a:r>
            <a:br>
              <a:rPr lang="en-US" dirty="0" smtClean="0"/>
            </a:br>
            <a:r>
              <a:rPr lang="en-US" dirty="0" smtClean="0"/>
              <a:t>Forced Vs. Autonegotiate</a:t>
            </a:r>
            <a:endParaRPr lang="en-US" dirty="0"/>
          </a:p>
        </p:txBody>
      </p:sp>
      <p:sp>
        <p:nvSpPr>
          <p:cNvPr id="14340" name="Rectangle 3"/>
          <p:cNvSpPr>
            <a:spLocks noGrp="1" noChangeArrowheads="1"/>
          </p:cNvSpPr>
          <p:nvPr>
            <p:ph idx="4294967295"/>
          </p:nvPr>
        </p:nvSpPr>
        <p:spPr>
          <a:xfrm>
            <a:off x="152400" y="1799619"/>
            <a:ext cx="8763000" cy="3101565"/>
          </a:xfrm>
          <a:prstGeom prst="rect">
            <a:avLst/>
          </a:prstGeom>
        </p:spPr>
        <p:txBody>
          <a:bodyPr>
            <a:normAutofit/>
          </a:bodyPr>
          <a:lstStyle/>
          <a:p>
            <a:r>
              <a:rPr lang="en-US" u="sng" dirty="0"/>
              <a:t>Autonegotiate </a:t>
            </a:r>
            <a:r>
              <a:rPr lang="en-US" u="sng" dirty="0" smtClean="0"/>
              <a:t>is the </a:t>
            </a:r>
            <a:r>
              <a:rPr lang="en-US" u="sng" dirty="0"/>
              <a:t>default</a:t>
            </a:r>
            <a:r>
              <a:rPr lang="en-US" dirty="0"/>
              <a:t> setting </a:t>
            </a:r>
            <a:r>
              <a:rPr lang="en-US" dirty="0" smtClean="0"/>
              <a:t>on devices </a:t>
            </a:r>
            <a:r>
              <a:rPr lang="en-US" dirty="0"/>
              <a:t>and switches</a:t>
            </a:r>
          </a:p>
          <a:p>
            <a:pPr lvl="1"/>
            <a:r>
              <a:rPr lang="en-US" dirty="0" smtClean="0"/>
              <a:t>Used in </a:t>
            </a:r>
            <a:r>
              <a:rPr lang="en-US" u="sng" dirty="0" smtClean="0"/>
              <a:t>most applications</a:t>
            </a:r>
          </a:p>
          <a:p>
            <a:pPr lvl="1"/>
            <a:r>
              <a:rPr lang="en-US" u="sng" dirty="0" smtClean="0"/>
              <a:t>Unmanaged</a:t>
            </a:r>
            <a:r>
              <a:rPr lang="en-US" dirty="0" smtClean="0"/>
              <a:t> switches use auto</a:t>
            </a:r>
          </a:p>
          <a:p>
            <a:pPr lvl="1"/>
            <a:r>
              <a:rPr lang="en-US" dirty="0" smtClean="0"/>
              <a:t>Uses handshaking to determine fastest supported settings</a:t>
            </a:r>
          </a:p>
          <a:p>
            <a:pPr lvl="1"/>
            <a:r>
              <a:rPr lang="en-US" dirty="0" smtClean="0"/>
              <a:t>May decrease to 10mb in noisy environments (and will stay there until next powercycle/cable disconnect)</a:t>
            </a:r>
          </a:p>
          <a:p>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5</a:t>
            </a:fld>
            <a:endParaRPr lang="en-US" dirty="0"/>
          </a:p>
        </p:txBody>
      </p:sp>
      <p:sp>
        <p:nvSpPr>
          <p:cNvPr id="7" name="Round Same Side Corner Rectangle 6"/>
          <p:cNvSpPr/>
          <p:nvPr/>
        </p:nvSpPr>
        <p:spPr bwMode="auto">
          <a:xfrm>
            <a:off x="500063" y="5548489"/>
            <a:ext cx="8186737" cy="852311"/>
          </a:xfrm>
          <a:prstGeom prst="round2SameRect">
            <a:avLst>
              <a:gd name="adj1" fmla="val 0"/>
              <a:gd name="adj2" fmla="val 0"/>
            </a:avLst>
          </a:prstGeom>
          <a:gradFill>
            <a:gsLst>
              <a:gs pos="0">
                <a:schemeClr val="bg1">
                  <a:lumMod val="85000"/>
                </a:schemeClr>
              </a:gs>
              <a:gs pos="100000">
                <a:schemeClr val="bg1"/>
              </a:gs>
            </a:gsLst>
          </a:gradFill>
          <a:ln>
            <a:noFill/>
            <a:headEnd type="none" w="med" len="med"/>
            <a:tailEnd type="none" w="med" len="med"/>
          </a:ln>
          <a:effectLst>
            <a:innerShdw blurRad="63500" dist="50800" dir="13500000">
              <a:srgbClr val="000000">
                <a:alpha val="50000"/>
              </a:srgbClr>
            </a:innerShdw>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292100" marR="0" algn="l" defTabSz="914400" rtl="0" eaLnBrk="1" fontAlgn="base" latinLnBrk="0" hangingPunct="1">
              <a:lnSpc>
                <a:spcPts val="2600"/>
              </a:lnSpc>
              <a:spcBef>
                <a:spcPct val="0"/>
              </a:spcBef>
              <a:spcAft>
                <a:spcPct val="0"/>
              </a:spcAft>
              <a:buClrTx/>
              <a:buSzTx/>
              <a:buFontTx/>
              <a:buNone/>
              <a:tabLst/>
            </a:pPr>
            <a:r>
              <a:rPr kumimoji="0" lang="en-US" sz="2400" b="1" i="1" u="none" strike="noStrike" cap="none" normalizeH="0" baseline="0" dirty="0" smtClean="0">
                <a:ln>
                  <a:noFill/>
                </a:ln>
                <a:solidFill>
                  <a:srgbClr val="000000"/>
                </a:solidFill>
                <a:effectLst/>
                <a:latin typeface="Arial Narrow" charset="0"/>
                <a:ea typeface="ＭＳ Ｐゴシック" charset="-128"/>
                <a:cs typeface="ＭＳ Ｐゴシック" charset="-128"/>
              </a:rPr>
              <a:t>Autonegotiate is default setting</a:t>
            </a:r>
            <a:endParaRPr kumimoji="0" lang="en-US" sz="2400" b="1" i="1" u="none" strike="noStrike" cap="none" normalizeH="0" baseline="0" dirty="0">
              <a:ln>
                <a:noFill/>
              </a:ln>
              <a:solidFill>
                <a:srgbClr val="000000"/>
              </a:solidFill>
              <a:effectLst/>
              <a:latin typeface="Arial Narrow" charset="0"/>
              <a:ea typeface="ＭＳ Ｐゴシック" charset="-128"/>
              <a:cs typeface="ＭＳ Ｐゴシック" charset="-128"/>
            </a:endParaRPr>
          </a:p>
        </p:txBody>
      </p:sp>
      <p:sp>
        <p:nvSpPr>
          <p:cNvPr id="8" name="TextBox 7"/>
          <p:cNvSpPr txBox="1"/>
          <p:nvPr/>
        </p:nvSpPr>
        <p:spPr>
          <a:xfrm>
            <a:off x="229225" y="1343007"/>
            <a:ext cx="8686175" cy="707886"/>
          </a:xfrm>
          <a:prstGeom prst="rect">
            <a:avLst/>
          </a:prstGeom>
          <a:noFill/>
        </p:spPr>
        <p:txBody>
          <a:bodyPr wrap="square" rtlCol="0">
            <a:spAutoFit/>
          </a:bodyPr>
          <a:lstStyle/>
          <a:p>
            <a:pPr>
              <a:lnSpc>
                <a:spcPts val="2400"/>
              </a:lnSpc>
            </a:pPr>
            <a:r>
              <a:rPr lang="en-US" sz="2400" b="1" i="1" dirty="0" smtClean="0">
                <a:solidFill>
                  <a:schemeClr val="tx2"/>
                </a:solidFill>
                <a:latin typeface="Arial Narrow"/>
                <a:cs typeface="Arial Narrow"/>
              </a:rPr>
              <a:t>Which one should be used?</a:t>
            </a: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37262433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r>
              <a:rPr lang="en-US" dirty="0" smtClean="0"/>
              <a:t/>
            </a:r>
            <a:br>
              <a:rPr lang="en-US" dirty="0" smtClean="0"/>
            </a:br>
            <a:r>
              <a:rPr lang="en-US" dirty="0"/>
              <a:t>Is The Trace Useful?</a:t>
            </a:r>
          </a:p>
        </p:txBody>
      </p:sp>
      <p:sp>
        <p:nvSpPr>
          <p:cNvPr id="14340" name="Rectangle 3"/>
          <p:cNvSpPr>
            <a:spLocks noGrp="1" noChangeArrowheads="1"/>
          </p:cNvSpPr>
          <p:nvPr>
            <p:ph idx="4294967295"/>
          </p:nvPr>
        </p:nvSpPr>
        <p:spPr>
          <a:xfrm>
            <a:off x="152400" y="1252045"/>
            <a:ext cx="8763000" cy="1948355"/>
          </a:xfrm>
          <a:prstGeom prst="rect">
            <a:avLst/>
          </a:prstGeom>
        </p:spPr>
        <p:txBody>
          <a:bodyPr/>
          <a:lstStyle/>
          <a:p>
            <a:r>
              <a:rPr lang="en-US" dirty="0" smtClean="0"/>
              <a:t>The below may be the result of mirroring more then 1 port.</a:t>
            </a:r>
          </a:p>
          <a:p>
            <a:pPr lvl="1"/>
            <a:r>
              <a:rPr lang="en-US" dirty="0" smtClean="0"/>
              <a:t>Lots of duplicate IO packets right next to each other</a:t>
            </a:r>
          </a:p>
          <a:p>
            <a:pPr lvl="1"/>
            <a:r>
              <a:rPr lang="en-US" dirty="0" smtClean="0"/>
              <a:t>More difficult to figure out the trace</a:t>
            </a:r>
          </a:p>
        </p:txBody>
      </p:sp>
      <p:sp>
        <p:nvSpPr>
          <p:cNvPr id="6" name="Slide Number Placeholder 5"/>
          <p:cNvSpPr>
            <a:spLocks noGrp="1"/>
          </p:cNvSpPr>
          <p:nvPr>
            <p:ph type="sldNum" sz="quarter" idx="10"/>
          </p:nvPr>
        </p:nvSpPr>
        <p:spPr/>
        <p:txBody>
          <a:bodyPr/>
          <a:lstStyle/>
          <a:p>
            <a:fld id="{4458D7BB-C5F0-C74A-897E-AD5E99CA2DB6}" type="slidenum">
              <a:rPr lang="en-US" smtClean="0"/>
              <a:pPr/>
              <a:t>50</a:t>
            </a:fld>
            <a:endParaRPr lang="en-US" dirty="0"/>
          </a:p>
        </p:txBody>
      </p:sp>
      <p:pic>
        <p:nvPicPr>
          <p:cNvPr id="2" name="Picture 1"/>
          <p:cNvPicPr>
            <a:picLocks noChangeAspect="1"/>
          </p:cNvPicPr>
          <p:nvPr/>
        </p:nvPicPr>
        <p:blipFill>
          <a:blip r:embed="rId2"/>
          <a:stretch>
            <a:fillRect/>
          </a:stretch>
        </p:blipFill>
        <p:spPr>
          <a:xfrm>
            <a:off x="229105" y="2577425"/>
            <a:ext cx="8832345" cy="3726503"/>
          </a:xfrm>
          <a:prstGeom prst="rect">
            <a:avLst/>
          </a:prstGeom>
        </p:spPr>
      </p:pic>
    </p:spTree>
    <p:extLst>
      <p:ext uri="{BB962C8B-B14F-4D97-AF65-F5344CB8AC3E}">
        <p14:creationId xmlns:p14="http://schemas.microsoft.com/office/powerpoint/2010/main" val="20559656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Traffic Capture</a:t>
            </a:r>
            <a:br>
              <a:rPr lang="en-US" dirty="0"/>
            </a:br>
            <a:r>
              <a:rPr lang="en-US" dirty="0"/>
              <a:t>Is The Trace Useful?</a:t>
            </a:r>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In this example, there is a lack of any traffic except multicast</a:t>
            </a:r>
          </a:p>
          <a:p>
            <a:pPr lvl="1"/>
            <a:r>
              <a:rPr lang="en-US" dirty="0" smtClean="0"/>
              <a:t>May be due to forgetting port mirror or mirroring wrong port</a:t>
            </a:r>
          </a:p>
          <a:p>
            <a:pPr lvl="1"/>
            <a:r>
              <a:rPr lang="en-US" dirty="0" smtClean="0"/>
              <a:t>This trace may not be useful</a:t>
            </a:r>
          </a:p>
          <a:p>
            <a:pPr lvl="1"/>
            <a:r>
              <a:rPr lang="en-US" dirty="0" smtClean="0"/>
              <a:t>Try “</a:t>
            </a:r>
            <a:r>
              <a:rPr lang="en-US" dirty="0"/>
              <a:t>“ip.addr eq </a:t>
            </a:r>
            <a:r>
              <a:rPr lang="en-US" dirty="0" smtClean="0"/>
              <a:t>x.x.x.x </a:t>
            </a:r>
            <a:r>
              <a:rPr lang="en-US" dirty="0"/>
              <a:t>and ip.addr eq </a:t>
            </a:r>
            <a:r>
              <a:rPr lang="en-US" dirty="0" smtClean="0"/>
              <a:t>y.y.y.y”</a:t>
            </a:r>
          </a:p>
          <a:p>
            <a:pPr lvl="2"/>
            <a:r>
              <a:rPr lang="en-US" dirty="0" smtClean="0"/>
              <a:t> to see if there is any traffic going back to the I/O module.</a:t>
            </a:r>
          </a:p>
        </p:txBody>
      </p:sp>
      <p:sp>
        <p:nvSpPr>
          <p:cNvPr id="6" name="Slide Number Placeholder 5"/>
          <p:cNvSpPr>
            <a:spLocks noGrp="1"/>
          </p:cNvSpPr>
          <p:nvPr>
            <p:ph type="sldNum" sz="quarter" idx="10"/>
          </p:nvPr>
        </p:nvSpPr>
        <p:spPr/>
        <p:txBody>
          <a:bodyPr/>
          <a:lstStyle/>
          <a:p>
            <a:fld id="{4458D7BB-C5F0-C74A-897E-AD5E99CA2DB6}" type="slidenum">
              <a:rPr lang="en-US" smtClean="0"/>
              <a:pPr/>
              <a:t>51</a:t>
            </a:fld>
            <a:endParaRPr lang="en-US" dirty="0"/>
          </a:p>
        </p:txBody>
      </p:sp>
      <p:pic>
        <p:nvPicPr>
          <p:cNvPr id="3" name="Picture 2"/>
          <p:cNvPicPr>
            <a:picLocks noChangeAspect="1"/>
          </p:cNvPicPr>
          <p:nvPr/>
        </p:nvPicPr>
        <p:blipFill>
          <a:blip r:embed="rId2"/>
          <a:stretch>
            <a:fillRect/>
          </a:stretch>
        </p:blipFill>
        <p:spPr>
          <a:xfrm>
            <a:off x="1419981" y="3399192"/>
            <a:ext cx="5755011" cy="3216325"/>
          </a:xfrm>
          <a:prstGeom prst="rect">
            <a:avLst/>
          </a:prstGeom>
        </p:spPr>
      </p:pic>
    </p:spTree>
    <p:extLst>
      <p:ext uri="{BB962C8B-B14F-4D97-AF65-F5344CB8AC3E}">
        <p14:creationId xmlns:p14="http://schemas.microsoft.com/office/powerpoint/2010/main" val="2922831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15D17A3C-3C90-2C4D-BD99-1B4D3754111E}" type="slidenum">
              <a:rPr lang="en-US" smtClean="0"/>
              <a:pPr/>
              <a:t>52</a:t>
            </a:fld>
            <a:endParaRPr lang="en-US" dirty="0"/>
          </a:p>
        </p:txBody>
      </p:sp>
      <p:sp>
        <p:nvSpPr>
          <p:cNvPr id="5" name="Title 4"/>
          <p:cNvSpPr>
            <a:spLocks noGrp="1"/>
          </p:cNvSpPr>
          <p:nvPr>
            <p:ph type="title"/>
          </p:nvPr>
        </p:nvSpPr>
        <p:spPr/>
        <p:txBody>
          <a:bodyPr/>
          <a:lstStyle/>
          <a:p>
            <a:r>
              <a:rPr lang="en-US" dirty="0" smtClean="0"/>
              <a:t>Agenda</a:t>
            </a:r>
            <a:endParaRPr lang="en-US" dirty="0"/>
          </a:p>
        </p:txBody>
      </p:sp>
      <p:sp>
        <p:nvSpPr>
          <p:cNvPr id="9" name="Rectangle 8"/>
          <p:cNvSpPr/>
          <p:nvPr/>
        </p:nvSpPr>
        <p:spPr bwMode="auto">
          <a:xfrm>
            <a:off x="228600" y="53594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endParaRPr kumimoji="0" lang="en-US" sz="2400" b="0" i="0" u="none" strike="noStrike" cap="none" normalizeH="0" baseline="0" dirty="0">
              <a:ln>
                <a:noFill/>
              </a:ln>
              <a:solidFill>
                <a:srgbClr val="CC0000"/>
              </a:solidFill>
              <a:effectLst/>
              <a:latin typeface="Arial Narrow" charset="0"/>
              <a:ea typeface="ＭＳ Ｐゴシック" charset="-128"/>
              <a:cs typeface="ＭＳ Ｐゴシック" charset="-128"/>
            </a:endParaRPr>
          </a:p>
        </p:txBody>
      </p:sp>
      <p:sp>
        <p:nvSpPr>
          <p:cNvPr id="10" name="Rectangle 9"/>
          <p:cNvSpPr/>
          <p:nvPr/>
        </p:nvSpPr>
        <p:spPr bwMode="auto">
          <a:xfrm>
            <a:off x="228600" y="43942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b="1" dirty="0" smtClean="0">
                <a:solidFill>
                  <a:schemeClr val="accent1"/>
                </a:solidFill>
              </a:rPr>
              <a:t>Looking At </a:t>
            </a:r>
            <a:r>
              <a:rPr lang="en-US" sz="2400" b="1" dirty="0">
                <a:solidFill>
                  <a:schemeClr val="accent1"/>
                </a:solidFill>
              </a:rPr>
              <a:t>Traces</a:t>
            </a:r>
            <a:endParaRPr lang="en-US" sz="2400" dirty="0"/>
          </a:p>
        </p:txBody>
      </p:sp>
      <p:sp>
        <p:nvSpPr>
          <p:cNvPr id="11" name="Rectangle 10"/>
          <p:cNvSpPr/>
          <p:nvPr/>
        </p:nvSpPr>
        <p:spPr bwMode="auto">
          <a:xfrm>
            <a:off x="228600" y="34544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smtClean="0">
                <a:solidFill>
                  <a:schemeClr val="bg2">
                    <a:lumMod val="60000"/>
                    <a:lumOff val="40000"/>
                  </a:schemeClr>
                </a:solidFill>
              </a:rPr>
              <a:t>Traffic Capture</a:t>
            </a:r>
            <a:endParaRPr lang="en-US" sz="2400" dirty="0"/>
          </a:p>
        </p:txBody>
      </p:sp>
      <p:sp>
        <p:nvSpPr>
          <p:cNvPr id="12" name="Rectangle 11"/>
          <p:cNvSpPr/>
          <p:nvPr/>
        </p:nvSpPr>
        <p:spPr bwMode="auto">
          <a:xfrm>
            <a:off x="228600" y="24892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smtClean="0">
                <a:solidFill>
                  <a:schemeClr val="bg2">
                    <a:lumMod val="60000"/>
                    <a:lumOff val="40000"/>
                  </a:schemeClr>
                </a:solidFill>
              </a:rPr>
              <a:t>Port Mirroring</a:t>
            </a:r>
            <a:endParaRPr lang="en-US" sz="2400" b="1" dirty="0">
              <a:solidFill>
                <a:schemeClr val="accent1"/>
              </a:solidFill>
            </a:endParaRPr>
          </a:p>
        </p:txBody>
      </p:sp>
      <p:sp>
        <p:nvSpPr>
          <p:cNvPr id="13" name="Rectangle 12"/>
          <p:cNvSpPr/>
          <p:nvPr/>
        </p:nvSpPr>
        <p:spPr bwMode="auto">
          <a:xfrm>
            <a:off x="228600" y="1524000"/>
            <a:ext cx="4648200" cy="838200"/>
          </a:xfrm>
          <a:prstGeom prst="rect">
            <a:avLst/>
          </a:prstGeom>
          <a:gradFill flip="none" rotWithShape="1">
            <a:gsLst>
              <a:gs pos="53000">
                <a:schemeClr val="bg1"/>
              </a:gs>
              <a:gs pos="100000">
                <a:schemeClr val="bg1">
                  <a:alpha val="0"/>
                </a:schemeClr>
              </a:gs>
            </a:gsLst>
            <a:lin ang="0" scaled="1"/>
            <a:tileRect/>
          </a:gradFill>
          <a:ln w="9525" cap="flat" cmpd="sng" algn="ctr">
            <a:noFill/>
            <a:prstDash val="solid"/>
            <a:round/>
            <a:headEnd type="none" w="med" len="med"/>
            <a:tailEnd type="none" w="med" len="med"/>
          </a:ln>
          <a:effectLst>
            <a:outerShdw blurRad="222250" dist="88900" dir="10560000" sx="98000" sy="98000" algn="tl" rotWithShape="0">
              <a:srgbClr val="000000">
                <a:alpha val="17000"/>
              </a:srgbClr>
            </a:outerShdw>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normAutofit/>
          </a:bodyPr>
          <a:lstStyle/>
          <a:p>
            <a:pPr marL="177800">
              <a:lnSpc>
                <a:spcPts val="2600"/>
              </a:lnSpc>
            </a:pPr>
            <a:r>
              <a:rPr lang="en-US" sz="2400" dirty="0" smtClean="0">
                <a:solidFill>
                  <a:schemeClr val="bg2">
                    <a:lumMod val="60000"/>
                    <a:lumOff val="40000"/>
                  </a:schemeClr>
                </a:solidFill>
              </a:rPr>
              <a:t>Some Basics</a:t>
            </a:r>
            <a:endParaRPr lang="en-US" sz="2400" b="1" dirty="0">
              <a:solidFill>
                <a:schemeClr val="accent1"/>
              </a:solidFill>
            </a:endParaRPr>
          </a:p>
        </p:txBody>
      </p:sp>
    </p:spTree>
    <p:extLst>
      <p:ext uri="{BB962C8B-B14F-4D97-AF65-F5344CB8AC3E}">
        <p14:creationId xmlns:p14="http://schemas.microsoft.com/office/powerpoint/2010/main" val="3294720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Looking At </a:t>
            </a:r>
            <a:r>
              <a:rPr lang="en-US" dirty="0"/>
              <a:t>Traces</a:t>
            </a:r>
            <a:r>
              <a:rPr lang="en-US" dirty="0" smtClean="0"/>
              <a:t/>
            </a:r>
            <a:br>
              <a:rPr lang="en-US" dirty="0" smtClean="0"/>
            </a:br>
            <a:r>
              <a:rPr lang="en-US" dirty="0" smtClean="0"/>
              <a:t>General Questions</a:t>
            </a:r>
            <a:endParaRPr lang="en-US" dirty="0"/>
          </a:p>
        </p:txBody>
      </p:sp>
      <p:sp>
        <p:nvSpPr>
          <p:cNvPr id="14340" name="Rectangle 3"/>
          <p:cNvSpPr>
            <a:spLocks noGrp="1" noChangeArrowheads="1"/>
          </p:cNvSpPr>
          <p:nvPr>
            <p:ph idx="4294967295"/>
          </p:nvPr>
        </p:nvSpPr>
        <p:spPr>
          <a:xfrm>
            <a:off x="190812" y="1695999"/>
            <a:ext cx="8763000" cy="4008576"/>
          </a:xfrm>
          <a:prstGeom prst="rect">
            <a:avLst/>
          </a:prstGeom>
        </p:spPr>
        <p:txBody>
          <a:bodyPr>
            <a:normAutofit/>
          </a:bodyPr>
          <a:lstStyle/>
          <a:p>
            <a:r>
              <a:rPr lang="en-US" dirty="0" smtClean="0"/>
              <a:t>How does TCP work?</a:t>
            </a:r>
          </a:p>
          <a:p>
            <a:r>
              <a:rPr lang="en-US" dirty="0" smtClean="0"/>
              <a:t>What does a normal or standard Ethernet frame like?</a:t>
            </a:r>
          </a:p>
          <a:p>
            <a:r>
              <a:rPr lang="en-US" dirty="0" smtClean="0"/>
              <a:t>How is Ethernet traffic managed?</a:t>
            </a:r>
          </a:p>
          <a:p>
            <a:r>
              <a:rPr lang="en-US" dirty="0" smtClean="0"/>
              <a:t>What is an ARP table?</a:t>
            </a:r>
          </a:p>
          <a:p>
            <a:r>
              <a:rPr lang="en-US" dirty="0" smtClean="0"/>
              <a:t>How was Ethernet developed?</a:t>
            </a:r>
          </a:p>
          <a:p>
            <a:r>
              <a:rPr lang="en-US" dirty="0" smtClean="0"/>
              <a:t>What is a Vlan tagged packet?</a:t>
            </a:r>
          </a:p>
          <a:p>
            <a:r>
              <a:rPr lang="en-US" dirty="0" smtClean="0"/>
              <a:t>What are SYN packets?</a:t>
            </a:r>
          </a:p>
          <a:p>
            <a:r>
              <a:rPr lang="en-US" dirty="0" smtClean="0"/>
              <a:t>What is a Vlan?</a:t>
            </a:r>
          </a:p>
          <a:p>
            <a:r>
              <a:rPr lang="en-US" dirty="0" smtClean="0"/>
              <a:t>What is CAT6?</a:t>
            </a:r>
          </a:p>
        </p:txBody>
      </p:sp>
      <p:sp>
        <p:nvSpPr>
          <p:cNvPr id="6" name="Slide Number Placeholder 5"/>
          <p:cNvSpPr>
            <a:spLocks noGrp="1"/>
          </p:cNvSpPr>
          <p:nvPr>
            <p:ph type="sldNum" sz="quarter" idx="10"/>
          </p:nvPr>
        </p:nvSpPr>
        <p:spPr/>
        <p:txBody>
          <a:bodyPr/>
          <a:lstStyle/>
          <a:p>
            <a:fld id="{4458D7BB-C5F0-C74A-897E-AD5E99CA2DB6}" type="slidenum">
              <a:rPr lang="en-US" smtClean="0"/>
              <a:pPr/>
              <a:t>53</a:t>
            </a:fld>
            <a:endParaRPr lang="en-US" dirty="0"/>
          </a:p>
        </p:txBody>
      </p:sp>
      <p:sp>
        <p:nvSpPr>
          <p:cNvPr id="7" name="Round Same Side Corner Rectangle 6"/>
          <p:cNvSpPr/>
          <p:nvPr/>
        </p:nvSpPr>
        <p:spPr bwMode="auto">
          <a:xfrm>
            <a:off x="500063" y="5548489"/>
            <a:ext cx="8186737" cy="852311"/>
          </a:xfrm>
          <a:prstGeom prst="round2SameRect">
            <a:avLst>
              <a:gd name="adj1" fmla="val 0"/>
              <a:gd name="adj2" fmla="val 0"/>
            </a:avLst>
          </a:prstGeom>
          <a:gradFill>
            <a:gsLst>
              <a:gs pos="0">
                <a:schemeClr val="bg1">
                  <a:lumMod val="85000"/>
                </a:schemeClr>
              </a:gs>
              <a:gs pos="100000">
                <a:schemeClr val="bg1"/>
              </a:gs>
            </a:gsLst>
          </a:gradFill>
          <a:ln>
            <a:noFill/>
            <a:headEnd type="none" w="med" len="med"/>
            <a:tailEnd type="none" w="med" len="med"/>
          </a:ln>
          <a:effectLst>
            <a:innerShdw blurRad="63500" dist="50800" dir="13500000">
              <a:srgbClr val="000000">
                <a:alpha val="50000"/>
              </a:srgbClr>
            </a:innerShdw>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a:lnSpc>
                <a:spcPts val="2400"/>
              </a:lnSpc>
            </a:pPr>
            <a:r>
              <a:rPr lang="en-US" sz="2400" b="1" i="1" dirty="0" smtClean="0">
                <a:solidFill>
                  <a:schemeClr val="tx2"/>
                </a:solidFill>
                <a:cs typeface="Arial Narrow"/>
              </a:rPr>
              <a:t> Internet searches are you friend! Don’t be afraid to use them!!!!</a:t>
            </a:r>
            <a:endParaRPr lang="en-US" sz="2400" b="1" i="1" dirty="0">
              <a:solidFill>
                <a:schemeClr val="tx2"/>
              </a:solidFill>
              <a:cs typeface="Arial Narrow"/>
            </a:endParaRPr>
          </a:p>
        </p:txBody>
      </p:sp>
      <p:sp>
        <p:nvSpPr>
          <p:cNvPr id="8" name="TextBox 7"/>
          <p:cNvSpPr txBox="1"/>
          <p:nvPr/>
        </p:nvSpPr>
        <p:spPr>
          <a:xfrm>
            <a:off x="621110" y="1242400"/>
            <a:ext cx="8686175" cy="707886"/>
          </a:xfrm>
          <a:prstGeom prst="rect">
            <a:avLst/>
          </a:prstGeom>
          <a:noFill/>
        </p:spPr>
        <p:txBody>
          <a:bodyPr wrap="square" rtlCol="0">
            <a:spAutoFit/>
          </a:bodyPr>
          <a:lstStyle/>
          <a:p>
            <a:pPr>
              <a:lnSpc>
                <a:spcPts val="2400"/>
              </a:lnSpc>
            </a:pPr>
            <a:r>
              <a:rPr lang="en-US" sz="2400" b="1" i="1" dirty="0" smtClean="0">
                <a:solidFill>
                  <a:schemeClr val="tx2"/>
                </a:solidFill>
                <a:latin typeface="Arial Narrow"/>
                <a:cs typeface="Arial Narrow"/>
              </a:rPr>
              <a:t>Where can I find answers to general Ethernet questions?</a:t>
            </a: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2564952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a:t>ODVA CIP Spec</a:t>
            </a:r>
          </a:p>
        </p:txBody>
      </p:sp>
      <p:sp>
        <p:nvSpPr>
          <p:cNvPr id="14340" name="Rectangle 3"/>
          <p:cNvSpPr>
            <a:spLocks noGrp="1" noChangeArrowheads="1"/>
          </p:cNvSpPr>
          <p:nvPr>
            <p:ph idx="4294967295"/>
          </p:nvPr>
        </p:nvSpPr>
        <p:spPr>
          <a:xfrm>
            <a:off x="152400" y="1252045"/>
            <a:ext cx="8763000" cy="1442517"/>
          </a:xfrm>
          <a:prstGeom prst="rect">
            <a:avLst/>
          </a:prstGeom>
        </p:spPr>
        <p:txBody>
          <a:bodyPr>
            <a:normAutofit/>
          </a:bodyPr>
          <a:lstStyle/>
          <a:p>
            <a:r>
              <a:rPr lang="en-US" dirty="0" smtClean="0"/>
              <a:t>When analyzing traces, It’s often necessary to have the licensed CIP specification which describes the expected format of packets and information flow</a:t>
            </a:r>
          </a:p>
        </p:txBody>
      </p:sp>
      <p:sp>
        <p:nvSpPr>
          <p:cNvPr id="6" name="Slide Number Placeholder 5"/>
          <p:cNvSpPr>
            <a:spLocks noGrp="1"/>
          </p:cNvSpPr>
          <p:nvPr>
            <p:ph type="sldNum" sz="quarter" idx="10"/>
          </p:nvPr>
        </p:nvSpPr>
        <p:spPr/>
        <p:txBody>
          <a:bodyPr/>
          <a:lstStyle/>
          <a:p>
            <a:fld id="{4458D7BB-C5F0-C74A-897E-AD5E99CA2DB6}" type="slidenum">
              <a:rPr lang="en-US" smtClean="0"/>
              <a:pPr/>
              <a:t>54</a:t>
            </a:fld>
            <a:endParaRPr lang="en-US" dirty="0"/>
          </a:p>
        </p:txBody>
      </p:sp>
      <p:pic>
        <p:nvPicPr>
          <p:cNvPr id="4100" name="Picture 4" descr="C:\Users\bkyer\AppData\Local\Temp\SNAGHTML2477c5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880" y="4142402"/>
            <a:ext cx="4385945" cy="2546267"/>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C:\Users\bkyer\AppData\Local\Temp\SNAGHTML248227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4175" y="4107321"/>
            <a:ext cx="4416425" cy="261642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Users\bkyer\AppData\Local\Temp\SNAGHTML247db1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1760" y="2346871"/>
            <a:ext cx="3911600" cy="2315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88702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a:t>ODVA CIP Spec</a:t>
            </a:r>
          </a:p>
        </p:txBody>
      </p:sp>
      <p:sp>
        <p:nvSpPr>
          <p:cNvPr id="14340" name="Rectangle 3"/>
          <p:cNvSpPr>
            <a:spLocks noGrp="1" noChangeArrowheads="1"/>
          </p:cNvSpPr>
          <p:nvPr>
            <p:ph idx="4294967295"/>
          </p:nvPr>
        </p:nvSpPr>
        <p:spPr>
          <a:xfrm>
            <a:off x="152400" y="1252045"/>
            <a:ext cx="8763000" cy="1442517"/>
          </a:xfrm>
          <a:prstGeom prst="rect">
            <a:avLst/>
          </a:prstGeom>
        </p:spPr>
        <p:txBody>
          <a:bodyPr>
            <a:normAutofit/>
          </a:bodyPr>
          <a:lstStyle/>
          <a:p>
            <a:r>
              <a:rPr lang="en-US" dirty="0" smtClean="0"/>
              <a:t>Error codes listed in CIP Spec</a:t>
            </a:r>
          </a:p>
        </p:txBody>
      </p:sp>
      <p:sp>
        <p:nvSpPr>
          <p:cNvPr id="6" name="Slide Number Placeholder 5"/>
          <p:cNvSpPr>
            <a:spLocks noGrp="1"/>
          </p:cNvSpPr>
          <p:nvPr>
            <p:ph type="sldNum" sz="quarter" idx="10"/>
          </p:nvPr>
        </p:nvSpPr>
        <p:spPr/>
        <p:txBody>
          <a:bodyPr/>
          <a:lstStyle/>
          <a:p>
            <a:fld id="{4458D7BB-C5F0-C74A-897E-AD5E99CA2DB6}" type="slidenum">
              <a:rPr lang="en-US" smtClean="0"/>
              <a:pPr/>
              <a:t>55</a:t>
            </a:fld>
            <a:endParaRPr lang="en-US" dirty="0"/>
          </a:p>
        </p:txBody>
      </p:sp>
      <p:pic>
        <p:nvPicPr>
          <p:cNvPr id="4" name="Picture 3"/>
          <p:cNvPicPr>
            <a:picLocks noChangeAspect="1"/>
          </p:cNvPicPr>
          <p:nvPr/>
        </p:nvPicPr>
        <p:blipFill>
          <a:blip r:embed="rId2"/>
          <a:stretch>
            <a:fillRect/>
          </a:stretch>
        </p:blipFill>
        <p:spPr>
          <a:xfrm>
            <a:off x="391358" y="1973303"/>
            <a:ext cx="6096528" cy="2682472"/>
          </a:xfrm>
          <a:prstGeom prst="rect">
            <a:avLst/>
          </a:prstGeom>
        </p:spPr>
      </p:pic>
      <p:pic>
        <p:nvPicPr>
          <p:cNvPr id="7" name="Picture 6"/>
          <p:cNvPicPr>
            <a:picLocks noChangeAspect="1"/>
          </p:cNvPicPr>
          <p:nvPr/>
        </p:nvPicPr>
        <p:blipFill>
          <a:blip r:embed="rId3"/>
          <a:stretch>
            <a:fillRect/>
          </a:stretch>
        </p:blipFill>
        <p:spPr>
          <a:xfrm>
            <a:off x="2100679" y="4279635"/>
            <a:ext cx="6096528" cy="1912786"/>
          </a:xfrm>
          <a:prstGeom prst="rect">
            <a:avLst/>
          </a:prstGeom>
        </p:spPr>
      </p:pic>
    </p:spTree>
    <p:extLst>
      <p:ext uri="{BB962C8B-B14F-4D97-AF65-F5344CB8AC3E}">
        <p14:creationId xmlns:p14="http://schemas.microsoft.com/office/powerpoint/2010/main" val="743943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a:t>ODVA CIP Spec</a:t>
            </a:r>
          </a:p>
        </p:txBody>
      </p:sp>
      <p:sp>
        <p:nvSpPr>
          <p:cNvPr id="14340" name="Rectangle 3"/>
          <p:cNvSpPr>
            <a:spLocks noGrp="1" noChangeArrowheads="1"/>
          </p:cNvSpPr>
          <p:nvPr>
            <p:ph idx="4294967295"/>
          </p:nvPr>
        </p:nvSpPr>
        <p:spPr>
          <a:xfrm>
            <a:off x="152400" y="1252045"/>
            <a:ext cx="8763000" cy="2253155"/>
          </a:xfrm>
          <a:prstGeom prst="rect">
            <a:avLst/>
          </a:prstGeom>
        </p:spPr>
        <p:txBody>
          <a:bodyPr>
            <a:normAutofit/>
          </a:bodyPr>
          <a:lstStyle/>
          <a:p>
            <a:r>
              <a:rPr lang="en-US" dirty="0" smtClean="0"/>
              <a:t>CIP Information that all devices depend on in CIP Vol 1</a:t>
            </a:r>
            <a:endParaRPr lang="en-US" dirty="0"/>
          </a:p>
          <a:p>
            <a:r>
              <a:rPr lang="en-US" dirty="0" smtClean="0"/>
              <a:t>Examples</a:t>
            </a:r>
          </a:p>
          <a:p>
            <a:pPr lvl="1"/>
            <a:r>
              <a:rPr lang="en-US" dirty="0"/>
              <a:t>G</a:t>
            </a:r>
            <a:r>
              <a:rPr lang="en-US" dirty="0" smtClean="0"/>
              <a:t>eneric I/O</a:t>
            </a:r>
          </a:p>
          <a:p>
            <a:pPr lvl="1"/>
            <a:r>
              <a:rPr lang="en-US" dirty="0" smtClean="0"/>
              <a:t>Forward Opens</a:t>
            </a:r>
          </a:p>
        </p:txBody>
      </p:sp>
      <p:sp>
        <p:nvSpPr>
          <p:cNvPr id="6" name="Slide Number Placeholder 5"/>
          <p:cNvSpPr>
            <a:spLocks noGrp="1"/>
          </p:cNvSpPr>
          <p:nvPr>
            <p:ph type="sldNum" sz="quarter" idx="10"/>
          </p:nvPr>
        </p:nvSpPr>
        <p:spPr/>
        <p:txBody>
          <a:bodyPr/>
          <a:lstStyle/>
          <a:p>
            <a:fld id="{4458D7BB-C5F0-C74A-897E-AD5E99CA2DB6}" type="slidenum">
              <a:rPr lang="en-US" smtClean="0"/>
              <a:pPr/>
              <a:t>56</a:t>
            </a:fld>
            <a:endParaRPr lang="en-US" dirty="0"/>
          </a:p>
        </p:txBody>
      </p:sp>
      <p:pic>
        <p:nvPicPr>
          <p:cNvPr id="3" name="Picture 2"/>
          <p:cNvPicPr>
            <a:picLocks noChangeAspect="1"/>
          </p:cNvPicPr>
          <p:nvPr/>
        </p:nvPicPr>
        <p:blipFill>
          <a:blip r:embed="rId2"/>
          <a:stretch>
            <a:fillRect/>
          </a:stretch>
        </p:blipFill>
        <p:spPr>
          <a:xfrm>
            <a:off x="413657" y="3968379"/>
            <a:ext cx="4244658" cy="2206751"/>
          </a:xfrm>
          <a:prstGeom prst="rect">
            <a:avLst/>
          </a:prstGeom>
        </p:spPr>
      </p:pic>
      <p:pic>
        <p:nvPicPr>
          <p:cNvPr id="9" name="Picture 8"/>
          <p:cNvPicPr>
            <a:picLocks noChangeAspect="1"/>
          </p:cNvPicPr>
          <p:nvPr/>
        </p:nvPicPr>
        <p:blipFill>
          <a:blip r:embed="rId3"/>
          <a:stretch>
            <a:fillRect/>
          </a:stretch>
        </p:blipFill>
        <p:spPr>
          <a:xfrm>
            <a:off x="3695700" y="2282741"/>
            <a:ext cx="5002683" cy="2408874"/>
          </a:xfrm>
          <a:prstGeom prst="rect">
            <a:avLst/>
          </a:prstGeom>
        </p:spPr>
      </p:pic>
    </p:spTree>
    <p:extLst>
      <p:ext uri="{BB962C8B-B14F-4D97-AF65-F5344CB8AC3E}">
        <p14:creationId xmlns:p14="http://schemas.microsoft.com/office/powerpoint/2010/main" val="40014088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a:t>ODVA CIP Spec</a:t>
            </a:r>
          </a:p>
        </p:txBody>
      </p:sp>
      <p:sp>
        <p:nvSpPr>
          <p:cNvPr id="14340" name="Rectangle 3"/>
          <p:cNvSpPr>
            <a:spLocks noGrp="1" noChangeArrowheads="1"/>
          </p:cNvSpPr>
          <p:nvPr>
            <p:ph idx="4294967295"/>
          </p:nvPr>
        </p:nvSpPr>
        <p:spPr>
          <a:xfrm>
            <a:off x="152400" y="1252045"/>
            <a:ext cx="8763000" cy="1442517"/>
          </a:xfrm>
          <a:prstGeom prst="rect">
            <a:avLst/>
          </a:prstGeom>
        </p:spPr>
        <p:txBody>
          <a:bodyPr>
            <a:normAutofit/>
          </a:bodyPr>
          <a:lstStyle/>
          <a:p>
            <a:r>
              <a:rPr lang="en-US" dirty="0" smtClean="0"/>
              <a:t>QOS, Forward open, etc., for Ethernet described in CIP Vol. 2</a:t>
            </a:r>
          </a:p>
          <a:p>
            <a:r>
              <a:rPr lang="en-US" dirty="0" smtClean="0"/>
              <a:t>CIP Safety specification in Vol. 5</a:t>
            </a:r>
          </a:p>
        </p:txBody>
      </p:sp>
      <p:sp>
        <p:nvSpPr>
          <p:cNvPr id="6" name="Slide Number Placeholder 5"/>
          <p:cNvSpPr>
            <a:spLocks noGrp="1"/>
          </p:cNvSpPr>
          <p:nvPr>
            <p:ph type="sldNum" sz="quarter" idx="10"/>
          </p:nvPr>
        </p:nvSpPr>
        <p:spPr/>
        <p:txBody>
          <a:bodyPr/>
          <a:lstStyle/>
          <a:p>
            <a:fld id="{4458D7BB-C5F0-C74A-897E-AD5E99CA2DB6}" type="slidenum">
              <a:rPr lang="en-US" smtClean="0"/>
              <a:pPr/>
              <a:t>57</a:t>
            </a:fld>
            <a:endParaRPr lang="en-US" dirty="0"/>
          </a:p>
        </p:txBody>
      </p:sp>
      <p:pic>
        <p:nvPicPr>
          <p:cNvPr id="8" name="Picture 7"/>
          <p:cNvPicPr>
            <a:picLocks noChangeAspect="1"/>
          </p:cNvPicPr>
          <p:nvPr/>
        </p:nvPicPr>
        <p:blipFill>
          <a:blip r:embed="rId2"/>
          <a:stretch>
            <a:fillRect/>
          </a:stretch>
        </p:blipFill>
        <p:spPr>
          <a:xfrm>
            <a:off x="3718136" y="2176268"/>
            <a:ext cx="4892464" cy="4435224"/>
          </a:xfrm>
          <a:prstGeom prst="rect">
            <a:avLst/>
          </a:prstGeom>
        </p:spPr>
      </p:pic>
      <p:pic>
        <p:nvPicPr>
          <p:cNvPr id="2" name="Picture 1"/>
          <p:cNvPicPr>
            <a:picLocks noChangeAspect="1"/>
          </p:cNvPicPr>
          <p:nvPr/>
        </p:nvPicPr>
        <p:blipFill>
          <a:blip r:embed="rId3"/>
          <a:stretch>
            <a:fillRect/>
          </a:stretch>
        </p:blipFill>
        <p:spPr>
          <a:xfrm>
            <a:off x="417562" y="3061875"/>
            <a:ext cx="3421051" cy="2664011"/>
          </a:xfrm>
          <a:prstGeom prst="rect">
            <a:avLst/>
          </a:prstGeom>
        </p:spPr>
      </p:pic>
    </p:spTree>
    <p:extLst>
      <p:ext uri="{BB962C8B-B14F-4D97-AF65-F5344CB8AC3E}">
        <p14:creationId xmlns:p14="http://schemas.microsoft.com/office/powerpoint/2010/main" val="36521283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Data Access manual</a:t>
            </a:r>
            <a:endParaRPr lang="en-US" dirty="0"/>
          </a:p>
        </p:txBody>
      </p:sp>
      <p:sp>
        <p:nvSpPr>
          <p:cNvPr id="14340" name="Rectangle 3"/>
          <p:cNvSpPr>
            <a:spLocks noGrp="1" noChangeArrowheads="1"/>
          </p:cNvSpPr>
          <p:nvPr>
            <p:ph idx="4294967295"/>
          </p:nvPr>
        </p:nvSpPr>
        <p:spPr>
          <a:xfrm>
            <a:off x="152400" y="1252045"/>
            <a:ext cx="8763000" cy="2350691"/>
          </a:xfrm>
          <a:prstGeom prst="rect">
            <a:avLst/>
          </a:prstGeom>
        </p:spPr>
        <p:txBody>
          <a:bodyPr>
            <a:normAutofit/>
          </a:bodyPr>
          <a:lstStyle/>
          <a:p>
            <a:r>
              <a:rPr lang="en-US" dirty="0" smtClean="0"/>
              <a:t>Logix5000 Data Access manual</a:t>
            </a:r>
          </a:p>
          <a:p>
            <a:pPr lvl="1"/>
            <a:r>
              <a:rPr lang="en-US" dirty="0" smtClean="0"/>
              <a:t>Describes public read/write methods</a:t>
            </a:r>
          </a:p>
          <a:p>
            <a:pPr lvl="1"/>
            <a:r>
              <a:rPr lang="en-US" dirty="0" smtClean="0"/>
              <a:t>Can sometimes be helpful for 3</a:t>
            </a:r>
            <a:r>
              <a:rPr lang="en-US" baseline="30000" dirty="0" smtClean="0"/>
              <a:t>rd</a:t>
            </a:r>
            <a:r>
              <a:rPr lang="en-US" dirty="0" smtClean="0"/>
              <a:t> party HMI traces</a:t>
            </a:r>
          </a:p>
          <a:p>
            <a:pPr lvl="1"/>
            <a:r>
              <a:rPr lang="en-US" dirty="0" smtClean="0"/>
              <a:t>Located on Literature Library</a:t>
            </a:r>
          </a:p>
          <a:p>
            <a:r>
              <a:rPr lang="en-US" dirty="0"/>
              <a:t>RSLinx (Classic and Enterprise) </a:t>
            </a:r>
            <a:r>
              <a:rPr lang="en-US" dirty="0" smtClean="0"/>
              <a:t>sometimes </a:t>
            </a:r>
            <a:r>
              <a:rPr lang="en-US" dirty="0"/>
              <a:t>use undocumented </a:t>
            </a:r>
            <a:r>
              <a:rPr lang="en-US" dirty="0" smtClean="0"/>
              <a:t>methods</a:t>
            </a:r>
          </a:p>
        </p:txBody>
      </p:sp>
      <p:sp>
        <p:nvSpPr>
          <p:cNvPr id="6" name="Slide Number Placeholder 5"/>
          <p:cNvSpPr>
            <a:spLocks noGrp="1"/>
          </p:cNvSpPr>
          <p:nvPr>
            <p:ph type="sldNum" sz="quarter" idx="10"/>
          </p:nvPr>
        </p:nvSpPr>
        <p:spPr/>
        <p:txBody>
          <a:bodyPr/>
          <a:lstStyle/>
          <a:p>
            <a:fld id="{4458D7BB-C5F0-C74A-897E-AD5E99CA2DB6}" type="slidenum">
              <a:rPr lang="en-US" smtClean="0"/>
              <a:pPr/>
              <a:t>58</a:t>
            </a:fld>
            <a:endParaRPr lang="en-US" dirty="0"/>
          </a:p>
        </p:txBody>
      </p:sp>
      <p:pic>
        <p:nvPicPr>
          <p:cNvPr id="2" name="Picture 1"/>
          <p:cNvPicPr>
            <a:picLocks noChangeAspect="1"/>
          </p:cNvPicPr>
          <p:nvPr/>
        </p:nvPicPr>
        <p:blipFill>
          <a:blip r:embed="rId2"/>
          <a:stretch>
            <a:fillRect/>
          </a:stretch>
        </p:blipFill>
        <p:spPr>
          <a:xfrm>
            <a:off x="4001332" y="3815897"/>
            <a:ext cx="5060118" cy="2659610"/>
          </a:xfrm>
          <a:prstGeom prst="rect">
            <a:avLst/>
          </a:prstGeom>
        </p:spPr>
      </p:pic>
      <p:pic>
        <p:nvPicPr>
          <p:cNvPr id="2050" name="Picture 2" descr="C:\Users\bkyer\AppData\Local\Temp\SNAGHTML97536f.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602736"/>
            <a:ext cx="5221201" cy="243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56634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Coloring Rules</a:t>
            </a:r>
            <a:endParaRPr lang="en-US" dirty="0"/>
          </a:p>
        </p:txBody>
      </p:sp>
      <p:sp>
        <p:nvSpPr>
          <p:cNvPr id="14340" name="Rectangle 3"/>
          <p:cNvSpPr>
            <a:spLocks noGrp="1" noChangeArrowheads="1"/>
          </p:cNvSpPr>
          <p:nvPr>
            <p:ph idx="4294967295"/>
          </p:nvPr>
        </p:nvSpPr>
        <p:spPr>
          <a:xfrm>
            <a:off x="152400" y="1728212"/>
            <a:ext cx="8534400" cy="3820277"/>
          </a:xfrm>
          <a:prstGeom prst="rect">
            <a:avLst/>
          </a:prstGeom>
        </p:spPr>
        <p:txBody>
          <a:bodyPr>
            <a:normAutofit lnSpcReduction="10000"/>
          </a:bodyPr>
          <a:lstStyle/>
          <a:p>
            <a:r>
              <a:rPr lang="en-US" u="sng" dirty="0" smtClean="0"/>
              <a:t>Answer </a:t>
            </a:r>
            <a:r>
              <a:rPr lang="en-US" u="sng" dirty="0"/>
              <a:t>ID 491368</a:t>
            </a:r>
            <a:r>
              <a:rPr lang="en-US" dirty="0"/>
              <a:t> </a:t>
            </a:r>
            <a:r>
              <a:rPr lang="en-US" dirty="0" smtClean="0"/>
              <a:t>has coloring rule attachment.</a:t>
            </a:r>
          </a:p>
          <a:p>
            <a:pPr lvl="1"/>
            <a:r>
              <a:rPr lang="en-US" dirty="0"/>
              <a:t>Normal CIP traffic in shades of </a:t>
            </a:r>
            <a:r>
              <a:rPr lang="en-US" dirty="0" smtClean="0"/>
              <a:t>blue or </a:t>
            </a:r>
            <a:r>
              <a:rPr lang="en-US" dirty="0"/>
              <a:t>black</a:t>
            </a:r>
          </a:p>
          <a:p>
            <a:pPr lvl="1"/>
            <a:r>
              <a:rPr lang="en-US" dirty="0" smtClean="0"/>
              <a:t>Retransmission highlighted in yello</a:t>
            </a:r>
            <a:r>
              <a:rPr lang="en-US" dirty="0"/>
              <a:t>w</a:t>
            </a:r>
            <a:endParaRPr lang="en-US" dirty="0" smtClean="0"/>
          </a:p>
          <a:p>
            <a:pPr lvl="1"/>
            <a:r>
              <a:rPr lang="en-US" dirty="0" smtClean="0"/>
              <a:t>CIP errors highlighted in red</a:t>
            </a:r>
          </a:p>
          <a:p>
            <a:pPr lvl="1"/>
            <a:r>
              <a:rPr lang="en-US" dirty="0" smtClean="0"/>
              <a:t>ICMP errors and STP changes in red</a:t>
            </a:r>
          </a:p>
          <a:p>
            <a:r>
              <a:rPr lang="en-US" dirty="0" smtClean="0"/>
              <a:t>To import coloring rules</a:t>
            </a:r>
          </a:p>
          <a:p>
            <a:pPr lvl="1"/>
            <a:r>
              <a:rPr lang="en-US" i="1" dirty="0" smtClean="0"/>
              <a:t>-&gt; View  -&gt; Coloring Rules</a:t>
            </a:r>
          </a:p>
          <a:p>
            <a:pPr lvl="1"/>
            <a:r>
              <a:rPr lang="en-US" i="1" dirty="0" smtClean="0"/>
              <a:t>-&gt; Delete</a:t>
            </a:r>
            <a:r>
              <a:rPr lang="en-US" dirty="0" smtClean="0"/>
              <a:t> current rules</a:t>
            </a:r>
          </a:p>
          <a:p>
            <a:pPr lvl="1"/>
            <a:r>
              <a:rPr lang="en-US" i="1" dirty="0" smtClean="0"/>
              <a:t>-&gt; Import</a:t>
            </a:r>
            <a:r>
              <a:rPr lang="en-US" dirty="0" smtClean="0"/>
              <a:t> new rules</a:t>
            </a:r>
            <a:endParaRPr lang="en-US" i="1"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59</a:t>
            </a:fld>
            <a:endParaRPr lang="en-US" dirty="0"/>
          </a:p>
        </p:txBody>
      </p:sp>
      <p:sp>
        <p:nvSpPr>
          <p:cNvPr id="7" name="Round Same Side Corner Rectangle 6"/>
          <p:cNvSpPr/>
          <p:nvPr/>
        </p:nvSpPr>
        <p:spPr bwMode="auto">
          <a:xfrm>
            <a:off x="500063" y="5548489"/>
            <a:ext cx="8186737" cy="852311"/>
          </a:xfrm>
          <a:prstGeom prst="round2SameRect">
            <a:avLst>
              <a:gd name="adj1" fmla="val 0"/>
              <a:gd name="adj2" fmla="val 0"/>
            </a:avLst>
          </a:prstGeom>
          <a:gradFill>
            <a:gsLst>
              <a:gs pos="0">
                <a:schemeClr val="bg1">
                  <a:lumMod val="85000"/>
                </a:schemeClr>
              </a:gs>
              <a:gs pos="100000">
                <a:schemeClr val="bg1"/>
              </a:gs>
            </a:gsLst>
          </a:gradFill>
          <a:ln>
            <a:noFill/>
            <a:headEnd type="none" w="med" len="med"/>
            <a:tailEnd type="none" w="med" len="med"/>
          </a:ln>
          <a:effectLst>
            <a:innerShdw blurRad="63500" dist="50800" dir="13500000">
              <a:srgbClr val="000000">
                <a:alpha val="50000"/>
              </a:srgbClr>
            </a:innerShdw>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292100">
              <a:lnSpc>
                <a:spcPts val="2600"/>
              </a:lnSpc>
            </a:pPr>
            <a:r>
              <a:rPr lang="en-US" sz="2400" b="1" i="1" dirty="0" smtClean="0">
                <a:solidFill>
                  <a:srgbClr val="000000"/>
                </a:solidFill>
                <a:latin typeface="Arial Narrow" charset="0"/>
                <a:ea typeface="ＭＳ Ｐゴシック" charset="-128"/>
                <a:cs typeface="ＭＳ Ｐゴシック" charset="-128"/>
              </a:rPr>
              <a:t>Coloring rules can be used to visually point possible CIP issues</a:t>
            </a:r>
            <a:endParaRPr kumimoji="0" lang="en-US" sz="2400" b="1" i="1" u="none" strike="noStrike" cap="none" normalizeH="0" baseline="0" dirty="0">
              <a:ln>
                <a:noFill/>
              </a:ln>
              <a:solidFill>
                <a:srgbClr val="000000"/>
              </a:solidFill>
              <a:effectLst/>
              <a:latin typeface="Arial Narrow" charset="0"/>
              <a:ea typeface="ＭＳ Ｐゴシック" charset="-128"/>
              <a:cs typeface="ＭＳ Ｐゴシック" charset="-128"/>
            </a:endParaRPr>
          </a:p>
        </p:txBody>
      </p:sp>
      <p:sp>
        <p:nvSpPr>
          <p:cNvPr id="8" name="TextBox 7"/>
          <p:cNvSpPr txBox="1"/>
          <p:nvPr/>
        </p:nvSpPr>
        <p:spPr>
          <a:xfrm>
            <a:off x="190812" y="1343007"/>
            <a:ext cx="8686175" cy="707886"/>
          </a:xfrm>
          <a:prstGeom prst="rect">
            <a:avLst/>
          </a:prstGeom>
          <a:noFill/>
        </p:spPr>
        <p:txBody>
          <a:bodyPr wrap="square" rtlCol="0">
            <a:spAutoFit/>
          </a:bodyPr>
          <a:lstStyle/>
          <a:p>
            <a:pPr>
              <a:lnSpc>
                <a:spcPts val="2400"/>
              </a:lnSpc>
            </a:pPr>
            <a:r>
              <a:rPr lang="en-US" sz="2400" b="1" i="1" dirty="0" smtClean="0">
                <a:solidFill>
                  <a:schemeClr val="tx2"/>
                </a:solidFill>
                <a:latin typeface="Arial Narrow"/>
                <a:cs typeface="Arial Narrow"/>
              </a:rPr>
              <a:t>Coloring rules can help when looking traces</a:t>
            </a:r>
          </a:p>
          <a:p>
            <a:pPr>
              <a:lnSpc>
                <a:spcPts val="2400"/>
              </a:lnSpc>
            </a:pPr>
            <a:endParaRPr lang="en-US" sz="2400" b="1" i="1" dirty="0" smtClean="0">
              <a:solidFill>
                <a:schemeClr val="tx2"/>
              </a:solidFill>
              <a:latin typeface="Arial Narrow"/>
              <a:cs typeface="Arial Narrow"/>
            </a:endParaRPr>
          </a:p>
        </p:txBody>
      </p:sp>
      <p:pic>
        <p:nvPicPr>
          <p:cNvPr id="3" name="Picture 2"/>
          <p:cNvPicPr>
            <a:picLocks noChangeAspect="1"/>
          </p:cNvPicPr>
          <p:nvPr/>
        </p:nvPicPr>
        <p:blipFill>
          <a:blip r:embed="rId2"/>
          <a:stretch>
            <a:fillRect/>
          </a:stretch>
        </p:blipFill>
        <p:spPr>
          <a:xfrm>
            <a:off x="5210355" y="2616082"/>
            <a:ext cx="3727017" cy="2855553"/>
          </a:xfrm>
          <a:prstGeom prst="rect">
            <a:avLst/>
          </a:prstGeom>
        </p:spPr>
      </p:pic>
    </p:spTree>
    <p:extLst>
      <p:ext uri="{BB962C8B-B14F-4D97-AF65-F5344CB8AC3E}">
        <p14:creationId xmlns:p14="http://schemas.microsoft.com/office/powerpoint/2010/main" val="281323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Some Basics</a:t>
            </a:r>
            <a:br>
              <a:rPr lang="en-US" dirty="0" smtClean="0"/>
            </a:br>
            <a:r>
              <a:rPr lang="en-US" dirty="0" smtClean="0"/>
              <a:t>Forced Vs. Autonegotiate</a:t>
            </a:r>
            <a:endParaRPr lang="en-US" dirty="0"/>
          </a:p>
        </p:txBody>
      </p:sp>
      <p:sp>
        <p:nvSpPr>
          <p:cNvPr id="14340" name="Rectangle 3"/>
          <p:cNvSpPr>
            <a:spLocks noGrp="1" noChangeArrowheads="1"/>
          </p:cNvSpPr>
          <p:nvPr>
            <p:ph idx="4294967295"/>
          </p:nvPr>
        </p:nvSpPr>
        <p:spPr>
          <a:xfrm>
            <a:off x="152400" y="1799619"/>
            <a:ext cx="8763000" cy="3202150"/>
          </a:xfrm>
          <a:prstGeom prst="rect">
            <a:avLst/>
          </a:prstGeom>
        </p:spPr>
        <p:txBody>
          <a:bodyPr>
            <a:normAutofit/>
          </a:bodyPr>
          <a:lstStyle/>
          <a:p>
            <a:r>
              <a:rPr lang="en-US" u="sng" dirty="0" smtClean="0"/>
              <a:t>Forced</a:t>
            </a:r>
            <a:r>
              <a:rPr lang="en-US" dirty="0" smtClean="0"/>
              <a:t> </a:t>
            </a:r>
            <a:r>
              <a:rPr lang="en-US" dirty="0"/>
              <a:t>takes </a:t>
            </a:r>
            <a:r>
              <a:rPr lang="en-US" dirty="0" smtClean="0"/>
              <a:t>time </a:t>
            </a:r>
            <a:r>
              <a:rPr lang="en-US" dirty="0"/>
              <a:t>and </a:t>
            </a:r>
            <a:r>
              <a:rPr lang="en-US" dirty="0" smtClean="0"/>
              <a:t>effort </a:t>
            </a:r>
            <a:r>
              <a:rPr lang="en-US" dirty="0"/>
              <a:t>to program the </a:t>
            </a:r>
            <a:r>
              <a:rPr lang="en-US" dirty="0" smtClean="0"/>
              <a:t>ports. Some applications require forced setting</a:t>
            </a:r>
          </a:p>
          <a:p>
            <a:pPr lvl="1"/>
            <a:r>
              <a:rPr lang="en-US" dirty="0" smtClean="0"/>
              <a:t>Quick Connect (to eliminate handshaking time)</a:t>
            </a:r>
          </a:p>
          <a:p>
            <a:pPr lvl="1"/>
            <a:r>
              <a:rPr lang="en-US" dirty="0" smtClean="0"/>
              <a:t>Noisy Environments (to stay at 100mb)</a:t>
            </a:r>
          </a:p>
          <a:p>
            <a:pPr lvl="1"/>
            <a:r>
              <a:rPr lang="en-US" dirty="0" smtClean="0"/>
              <a:t>Becomes an issue when replacing equipment if forced is not set (since auto is the default)</a:t>
            </a:r>
          </a:p>
          <a:p>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6</a:t>
            </a:fld>
            <a:endParaRPr lang="en-US" dirty="0"/>
          </a:p>
        </p:txBody>
      </p:sp>
      <p:sp>
        <p:nvSpPr>
          <p:cNvPr id="7" name="Round Same Side Corner Rectangle 6"/>
          <p:cNvSpPr/>
          <p:nvPr/>
        </p:nvSpPr>
        <p:spPr bwMode="auto">
          <a:xfrm>
            <a:off x="500063" y="5548489"/>
            <a:ext cx="8186737" cy="852311"/>
          </a:xfrm>
          <a:prstGeom prst="round2SameRect">
            <a:avLst>
              <a:gd name="adj1" fmla="val 0"/>
              <a:gd name="adj2" fmla="val 0"/>
            </a:avLst>
          </a:prstGeom>
          <a:gradFill>
            <a:gsLst>
              <a:gs pos="0">
                <a:schemeClr val="bg1">
                  <a:lumMod val="85000"/>
                </a:schemeClr>
              </a:gs>
              <a:gs pos="100000">
                <a:schemeClr val="bg1"/>
              </a:gs>
            </a:gsLst>
          </a:gradFill>
          <a:ln>
            <a:noFill/>
            <a:headEnd type="none" w="med" len="med"/>
            <a:tailEnd type="none" w="med" len="med"/>
          </a:ln>
          <a:effectLst>
            <a:innerShdw blurRad="63500" dist="50800" dir="13500000">
              <a:srgbClr val="000000">
                <a:alpha val="50000"/>
              </a:srgbClr>
            </a:innerShdw>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292100" marR="0" algn="l" defTabSz="914400" rtl="0" eaLnBrk="1" fontAlgn="base" latinLnBrk="0" hangingPunct="1">
              <a:lnSpc>
                <a:spcPts val="2600"/>
              </a:lnSpc>
              <a:spcBef>
                <a:spcPct val="0"/>
              </a:spcBef>
              <a:spcAft>
                <a:spcPct val="0"/>
              </a:spcAft>
              <a:buClrTx/>
              <a:buSzTx/>
              <a:buFontTx/>
              <a:buNone/>
              <a:tabLst/>
            </a:pPr>
            <a:r>
              <a:rPr kumimoji="0" lang="en-US" sz="2400" b="1" i="1" u="none" strike="noStrike" cap="none" normalizeH="0" baseline="0" dirty="0" smtClean="0">
                <a:ln>
                  <a:noFill/>
                </a:ln>
                <a:solidFill>
                  <a:srgbClr val="000000"/>
                </a:solidFill>
                <a:effectLst/>
                <a:latin typeface="Arial Narrow" charset="0"/>
                <a:ea typeface="ＭＳ Ｐゴシック" charset="-128"/>
                <a:cs typeface="ＭＳ Ｐゴシック" charset="-128"/>
              </a:rPr>
              <a:t>Forced is manually set</a:t>
            </a:r>
            <a:endParaRPr kumimoji="0" lang="en-US" sz="2400" b="1" i="1" u="none" strike="noStrike" cap="none" normalizeH="0" baseline="0" dirty="0">
              <a:ln>
                <a:noFill/>
              </a:ln>
              <a:solidFill>
                <a:srgbClr val="000000"/>
              </a:solidFill>
              <a:effectLst/>
              <a:latin typeface="Arial Narrow" charset="0"/>
              <a:ea typeface="ＭＳ Ｐゴシック" charset="-128"/>
              <a:cs typeface="ＭＳ Ｐゴシック" charset="-128"/>
            </a:endParaRPr>
          </a:p>
        </p:txBody>
      </p:sp>
      <p:sp>
        <p:nvSpPr>
          <p:cNvPr id="8" name="TextBox 7"/>
          <p:cNvSpPr txBox="1"/>
          <p:nvPr/>
        </p:nvSpPr>
        <p:spPr>
          <a:xfrm>
            <a:off x="229225" y="1343007"/>
            <a:ext cx="8686175" cy="707886"/>
          </a:xfrm>
          <a:prstGeom prst="rect">
            <a:avLst/>
          </a:prstGeom>
          <a:noFill/>
        </p:spPr>
        <p:txBody>
          <a:bodyPr wrap="square" rtlCol="0">
            <a:spAutoFit/>
          </a:bodyPr>
          <a:lstStyle/>
          <a:p>
            <a:pPr>
              <a:lnSpc>
                <a:spcPts val="2400"/>
              </a:lnSpc>
            </a:pPr>
            <a:r>
              <a:rPr lang="en-US" sz="2400" b="1" i="1" dirty="0" smtClean="0">
                <a:solidFill>
                  <a:schemeClr val="tx2"/>
                </a:solidFill>
                <a:latin typeface="Arial Narrow"/>
                <a:cs typeface="Arial Narrow"/>
              </a:rPr>
              <a:t>Which one should be used?</a:t>
            </a: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27242247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br>
              <a:rPr lang="en-US" dirty="0"/>
            </a:br>
            <a:r>
              <a:rPr lang="en-US" dirty="0"/>
              <a:t>CIP uses TCP/IP and UDP/IP</a:t>
            </a:r>
          </a:p>
        </p:txBody>
      </p:sp>
      <p:sp>
        <p:nvSpPr>
          <p:cNvPr id="14340" name="Rectangle 3"/>
          <p:cNvSpPr>
            <a:spLocks noGrp="1" noChangeArrowheads="1"/>
          </p:cNvSpPr>
          <p:nvPr>
            <p:ph idx="4294967295"/>
          </p:nvPr>
        </p:nvSpPr>
        <p:spPr>
          <a:xfrm>
            <a:off x="152400" y="1778981"/>
            <a:ext cx="8763000" cy="5181600"/>
          </a:xfrm>
          <a:prstGeom prst="rect">
            <a:avLst/>
          </a:prstGeom>
        </p:spPr>
        <p:txBody>
          <a:bodyPr/>
          <a:lstStyle/>
          <a:p>
            <a:r>
              <a:rPr lang="en-US" dirty="0" smtClean="0"/>
              <a:t>TCP guarantees packet delivery and data order</a:t>
            </a:r>
          </a:p>
          <a:p>
            <a:pPr lvl="1"/>
            <a:r>
              <a:rPr lang="en-US" dirty="0" smtClean="0"/>
              <a:t>Packets contain sequence number</a:t>
            </a:r>
          </a:p>
          <a:p>
            <a:pPr lvl="1"/>
            <a:r>
              <a:rPr lang="en-US" dirty="0" smtClean="0"/>
              <a:t>TCP tries to keep connection open by resending data if it does not get an ack (lost data) and will wait before sending additional data</a:t>
            </a:r>
          </a:p>
          <a:p>
            <a:r>
              <a:rPr lang="en-US" dirty="0" smtClean="0"/>
              <a:t>TCP/IP stands for</a:t>
            </a:r>
            <a:endParaRPr lang="en-US" dirty="0"/>
          </a:p>
          <a:p>
            <a:pPr lvl="1"/>
            <a:r>
              <a:rPr lang="en-US" dirty="0" smtClean="0"/>
              <a:t>Transmission Control Protocol / Internet Protocol</a:t>
            </a:r>
          </a:p>
          <a:p>
            <a:pPr lvl="2"/>
            <a:endParaRPr lang="en-US" dirty="0"/>
          </a:p>
          <a:p>
            <a:pPr lvl="2"/>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60</a:t>
            </a:fld>
            <a:endParaRPr lang="en-US" dirty="0"/>
          </a:p>
        </p:txBody>
      </p:sp>
      <p:sp>
        <p:nvSpPr>
          <p:cNvPr id="7" name="TextBox 6"/>
          <p:cNvSpPr txBox="1"/>
          <p:nvPr/>
        </p:nvSpPr>
        <p:spPr>
          <a:xfrm>
            <a:off x="229225" y="1343007"/>
            <a:ext cx="8686175" cy="707886"/>
          </a:xfrm>
          <a:prstGeom prst="rect">
            <a:avLst/>
          </a:prstGeom>
          <a:noFill/>
        </p:spPr>
        <p:txBody>
          <a:bodyPr wrap="square" rtlCol="0">
            <a:spAutoFit/>
          </a:bodyPr>
          <a:lstStyle/>
          <a:p>
            <a:pPr>
              <a:lnSpc>
                <a:spcPts val="2400"/>
              </a:lnSpc>
            </a:pPr>
            <a:r>
              <a:rPr lang="en-US" sz="2400" b="1" i="1" dirty="0" smtClean="0">
                <a:solidFill>
                  <a:schemeClr val="tx2"/>
                </a:solidFill>
                <a:latin typeface="Arial Narrow"/>
                <a:cs typeface="Arial Narrow"/>
              </a:rPr>
              <a:t>TCP/IP</a:t>
            </a: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40466439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br>
              <a:rPr lang="en-US" dirty="0"/>
            </a:br>
            <a:r>
              <a:rPr lang="en-US" dirty="0"/>
              <a:t>CIP uses TCP/IP and UDP/IP</a:t>
            </a:r>
          </a:p>
        </p:txBody>
      </p:sp>
      <p:sp>
        <p:nvSpPr>
          <p:cNvPr id="14340" name="Rectangle 3"/>
          <p:cNvSpPr>
            <a:spLocks noGrp="1" noChangeArrowheads="1"/>
          </p:cNvSpPr>
          <p:nvPr>
            <p:ph idx="4294967295"/>
          </p:nvPr>
        </p:nvSpPr>
        <p:spPr>
          <a:xfrm>
            <a:off x="152400" y="1778981"/>
            <a:ext cx="8763000" cy="5181600"/>
          </a:xfrm>
          <a:prstGeom prst="rect">
            <a:avLst/>
          </a:prstGeom>
        </p:spPr>
        <p:txBody>
          <a:bodyPr/>
          <a:lstStyle/>
          <a:p>
            <a:r>
              <a:rPr lang="en-US" dirty="0" smtClean="0"/>
              <a:t>UDP does not guarantee delivery</a:t>
            </a:r>
          </a:p>
          <a:p>
            <a:pPr lvl="1"/>
            <a:r>
              <a:rPr lang="en-US" dirty="0" smtClean="0"/>
              <a:t>Up to application to check</a:t>
            </a:r>
          </a:p>
          <a:p>
            <a:pPr lvl="1"/>
            <a:r>
              <a:rPr lang="en-US" dirty="0" smtClean="0"/>
              <a:t>Sent once, not verified by sender</a:t>
            </a:r>
          </a:p>
          <a:p>
            <a:r>
              <a:rPr lang="en-US" dirty="0" smtClean="0"/>
              <a:t>UDP/IP stands for</a:t>
            </a:r>
          </a:p>
          <a:p>
            <a:pPr lvl="1"/>
            <a:r>
              <a:rPr lang="en-US" dirty="0" smtClean="0"/>
              <a:t>User Datagram Protocol / Internet Protocol</a:t>
            </a:r>
          </a:p>
        </p:txBody>
      </p:sp>
      <p:sp>
        <p:nvSpPr>
          <p:cNvPr id="6" name="Slide Number Placeholder 5"/>
          <p:cNvSpPr>
            <a:spLocks noGrp="1"/>
          </p:cNvSpPr>
          <p:nvPr>
            <p:ph type="sldNum" sz="quarter" idx="10"/>
          </p:nvPr>
        </p:nvSpPr>
        <p:spPr/>
        <p:txBody>
          <a:bodyPr/>
          <a:lstStyle/>
          <a:p>
            <a:fld id="{4458D7BB-C5F0-C74A-897E-AD5E99CA2DB6}" type="slidenum">
              <a:rPr lang="en-US" smtClean="0"/>
              <a:pPr/>
              <a:t>61</a:t>
            </a:fld>
            <a:endParaRPr lang="en-US" dirty="0"/>
          </a:p>
        </p:txBody>
      </p:sp>
      <p:sp>
        <p:nvSpPr>
          <p:cNvPr id="7" name="TextBox 6"/>
          <p:cNvSpPr txBox="1"/>
          <p:nvPr/>
        </p:nvSpPr>
        <p:spPr>
          <a:xfrm>
            <a:off x="229225" y="1343007"/>
            <a:ext cx="8686175" cy="707886"/>
          </a:xfrm>
          <a:prstGeom prst="rect">
            <a:avLst/>
          </a:prstGeom>
          <a:noFill/>
        </p:spPr>
        <p:txBody>
          <a:bodyPr wrap="square" rtlCol="0">
            <a:spAutoFit/>
          </a:bodyPr>
          <a:lstStyle/>
          <a:p>
            <a:pPr>
              <a:lnSpc>
                <a:spcPts val="2400"/>
              </a:lnSpc>
            </a:pPr>
            <a:r>
              <a:rPr lang="en-US" sz="2400" b="1" dirty="0" smtClean="0">
                <a:solidFill>
                  <a:schemeClr val="tx2"/>
                </a:solidFill>
                <a:latin typeface="Arial Narrow"/>
                <a:cs typeface="Arial Narrow"/>
              </a:rPr>
              <a:t>I/O data uses UDP/IP </a:t>
            </a: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24331432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CIP uses TCP/IP and UDP/IP</a:t>
            </a:r>
            <a:endParaRPr lang="en-US" dirty="0"/>
          </a:p>
        </p:txBody>
      </p:sp>
      <p:sp>
        <p:nvSpPr>
          <p:cNvPr id="14340" name="Rectangle 3"/>
          <p:cNvSpPr>
            <a:spLocks noGrp="1" noChangeArrowheads="1"/>
          </p:cNvSpPr>
          <p:nvPr>
            <p:ph idx="4294967295"/>
          </p:nvPr>
        </p:nvSpPr>
        <p:spPr>
          <a:xfrm>
            <a:off x="152400" y="1364913"/>
            <a:ext cx="8763000" cy="5181600"/>
          </a:xfrm>
          <a:prstGeom prst="rect">
            <a:avLst/>
          </a:prstGeom>
        </p:spPr>
        <p:txBody>
          <a:bodyPr/>
          <a:lstStyle/>
          <a:p>
            <a:r>
              <a:rPr lang="en-US" dirty="0" smtClean="0"/>
              <a:t>Unicast</a:t>
            </a:r>
          </a:p>
          <a:p>
            <a:pPr lvl="1"/>
            <a:r>
              <a:rPr lang="en-US" dirty="0" smtClean="0"/>
              <a:t>UDP and TCP</a:t>
            </a:r>
          </a:p>
          <a:p>
            <a:pPr lvl="2"/>
            <a:r>
              <a:rPr lang="en-US" dirty="0" smtClean="0"/>
              <a:t>I/O data (port 2222)</a:t>
            </a:r>
          </a:p>
          <a:p>
            <a:pPr lvl="2"/>
            <a:r>
              <a:rPr lang="en-US" dirty="0" smtClean="0"/>
              <a:t>CIP (port 44818) - HMI</a:t>
            </a:r>
            <a:r>
              <a:rPr lang="en-US" dirty="0"/>
              <a:t>, Controller messaging, </a:t>
            </a:r>
            <a:r>
              <a:rPr lang="en-US" dirty="0" smtClean="0"/>
              <a:t>programming, creating I/O connections</a:t>
            </a:r>
          </a:p>
          <a:p>
            <a:r>
              <a:rPr lang="en-US" dirty="0" smtClean="0"/>
              <a:t>Multicast</a:t>
            </a:r>
          </a:p>
          <a:p>
            <a:pPr lvl="1"/>
            <a:r>
              <a:rPr lang="en-US" dirty="0" smtClean="0"/>
              <a:t>UDP only</a:t>
            </a:r>
          </a:p>
          <a:p>
            <a:pPr lvl="2"/>
            <a:r>
              <a:rPr lang="en-US" dirty="0"/>
              <a:t>I/O data (port 2222)</a:t>
            </a:r>
          </a:p>
          <a:p>
            <a:pPr lvl="3"/>
            <a:r>
              <a:rPr lang="en-US" dirty="0" smtClean="0"/>
              <a:t>Needs switch management IGMP on large networks</a:t>
            </a:r>
            <a:endParaRPr lang="en-US" dirty="0"/>
          </a:p>
          <a:p>
            <a:r>
              <a:rPr lang="en-US" dirty="0" smtClean="0"/>
              <a:t>Broadcast</a:t>
            </a:r>
          </a:p>
          <a:p>
            <a:pPr lvl="1"/>
            <a:r>
              <a:rPr lang="en-US" dirty="0" smtClean="0"/>
              <a:t>UDP only</a:t>
            </a:r>
          </a:p>
          <a:p>
            <a:pPr lvl="2"/>
            <a:r>
              <a:rPr lang="en-US" dirty="0" smtClean="0"/>
              <a:t>RSLinx </a:t>
            </a:r>
            <a:r>
              <a:rPr lang="en-US" dirty="0"/>
              <a:t>browse (port 44818)</a:t>
            </a:r>
          </a:p>
          <a:p>
            <a:pPr lvl="2"/>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62</a:t>
            </a:fld>
            <a:endParaRPr lang="en-US" dirty="0"/>
          </a:p>
        </p:txBody>
      </p:sp>
    </p:spTree>
    <p:extLst>
      <p:ext uri="{BB962C8B-B14F-4D97-AF65-F5344CB8AC3E}">
        <p14:creationId xmlns:p14="http://schemas.microsoft.com/office/powerpoint/2010/main" val="13224979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IEEE and ODVA</a:t>
            </a:r>
            <a:endParaRPr lang="en-US" dirty="0"/>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List Identity replies</a:t>
            </a:r>
          </a:p>
          <a:p>
            <a:pPr lvl="1"/>
            <a:r>
              <a:rPr lang="en-US" dirty="0" smtClean="0"/>
              <a:t>Can usually determine product manufacturer from MAC address or from the Vendor ID of the reply from Wireshark display</a:t>
            </a:r>
          </a:p>
          <a:p>
            <a:pPr lvl="1"/>
            <a:r>
              <a:rPr lang="en-US" dirty="0" smtClean="0"/>
              <a:t>IEEE has MAC ranges, ODVA had Vendor ID list, (search internet)</a:t>
            </a:r>
          </a:p>
        </p:txBody>
      </p:sp>
      <p:sp>
        <p:nvSpPr>
          <p:cNvPr id="6" name="Slide Number Placeholder 5"/>
          <p:cNvSpPr>
            <a:spLocks noGrp="1"/>
          </p:cNvSpPr>
          <p:nvPr>
            <p:ph type="sldNum" sz="quarter" idx="10"/>
          </p:nvPr>
        </p:nvSpPr>
        <p:spPr/>
        <p:txBody>
          <a:bodyPr/>
          <a:lstStyle/>
          <a:p>
            <a:fld id="{4458D7BB-C5F0-C74A-897E-AD5E99CA2DB6}" type="slidenum">
              <a:rPr lang="en-US" smtClean="0"/>
              <a:pPr/>
              <a:t>63</a:t>
            </a:fld>
            <a:endParaRPr lang="en-US" dirty="0"/>
          </a:p>
        </p:txBody>
      </p:sp>
      <p:pic>
        <p:nvPicPr>
          <p:cNvPr id="4" name="Picture 3"/>
          <p:cNvPicPr>
            <a:picLocks noChangeAspect="1"/>
          </p:cNvPicPr>
          <p:nvPr/>
        </p:nvPicPr>
        <p:blipFill>
          <a:blip r:embed="rId2"/>
          <a:stretch>
            <a:fillRect/>
          </a:stretch>
        </p:blipFill>
        <p:spPr>
          <a:xfrm>
            <a:off x="761683" y="3007890"/>
            <a:ext cx="7315834" cy="3680779"/>
          </a:xfrm>
          <a:prstGeom prst="rect">
            <a:avLst/>
          </a:prstGeom>
        </p:spPr>
      </p:pic>
    </p:spTree>
    <p:extLst>
      <p:ext uri="{BB962C8B-B14F-4D97-AF65-F5344CB8AC3E}">
        <p14:creationId xmlns:p14="http://schemas.microsoft.com/office/powerpoint/2010/main" val="11585975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ARP</a:t>
            </a:r>
            <a:endParaRPr lang="en-US" dirty="0"/>
          </a:p>
        </p:txBody>
      </p:sp>
      <p:sp>
        <p:nvSpPr>
          <p:cNvPr id="14340" name="Rectangle 3"/>
          <p:cNvSpPr>
            <a:spLocks noGrp="1" noChangeArrowheads="1"/>
          </p:cNvSpPr>
          <p:nvPr>
            <p:ph idx="4294967295"/>
          </p:nvPr>
        </p:nvSpPr>
        <p:spPr>
          <a:xfrm>
            <a:off x="152400" y="1252045"/>
            <a:ext cx="8763000" cy="2793808"/>
          </a:xfrm>
          <a:prstGeom prst="rect">
            <a:avLst/>
          </a:prstGeom>
        </p:spPr>
        <p:txBody>
          <a:bodyPr>
            <a:normAutofit/>
          </a:bodyPr>
          <a:lstStyle/>
          <a:p>
            <a:r>
              <a:rPr lang="en-US" dirty="0" smtClean="0"/>
              <a:t>ARP stands for Address Resolution Protocol</a:t>
            </a:r>
          </a:p>
          <a:p>
            <a:pPr lvl="1"/>
            <a:r>
              <a:rPr lang="en-US" dirty="0" smtClean="0"/>
              <a:t>ARPs are a necessary part of traffic. It’s how devices associate MAC addresses to IP Addresses to find each other</a:t>
            </a:r>
          </a:p>
          <a:p>
            <a:pPr lvl="1"/>
            <a:r>
              <a:rPr lang="en-US" dirty="0" smtClean="0"/>
              <a:t>Will show up periodically, this is normal</a:t>
            </a:r>
          </a:p>
          <a:p>
            <a:pPr lvl="1"/>
            <a:r>
              <a:rPr lang="en-US" dirty="0" smtClean="0"/>
              <a:t>Can be filtered with “arp” or “!arp”</a:t>
            </a:r>
          </a:p>
        </p:txBody>
      </p:sp>
      <p:sp>
        <p:nvSpPr>
          <p:cNvPr id="6" name="Slide Number Placeholder 5"/>
          <p:cNvSpPr>
            <a:spLocks noGrp="1"/>
          </p:cNvSpPr>
          <p:nvPr>
            <p:ph type="sldNum" sz="quarter" idx="10"/>
          </p:nvPr>
        </p:nvSpPr>
        <p:spPr/>
        <p:txBody>
          <a:bodyPr/>
          <a:lstStyle/>
          <a:p>
            <a:fld id="{4458D7BB-C5F0-C74A-897E-AD5E99CA2DB6}" type="slidenum">
              <a:rPr lang="en-US" smtClean="0"/>
              <a:pPr/>
              <a:t>64</a:t>
            </a:fld>
            <a:endParaRPr lang="en-US" dirty="0"/>
          </a:p>
        </p:txBody>
      </p:sp>
      <p:pic>
        <p:nvPicPr>
          <p:cNvPr id="4" name="Picture 3"/>
          <p:cNvPicPr>
            <a:picLocks noChangeAspect="1"/>
          </p:cNvPicPr>
          <p:nvPr/>
        </p:nvPicPr>
        <p:blipFill>
          <a:blip r:embed="rId2"/>
          <a:stretch>
            <a:fillRect/>
          </a:stretch>
        </p:blipFill>
        <p:spPr>
          <a:xfrm>
            <a:off x="209904" y="3931920"/>
            <a:ext cx="8705496" cy="2509389"/>
          </a:xfrm>
          <a:prstGeom prst="rect">
            <a:avLst/>
          </a:prstGeom>
        </p:spPr>
      </p:pic>
    </p:spTree>
    <p:extLst>
      <p:ext uri="{BB962C8B-B14F-4D97-AF65-F5344CB8AC3E}">
        <p14:creationId xmlns:p14="http://schemas.microsoft.com/office/powerpoint/2010/main" val="41477076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ARP</a:t>
            </a:r>
            <a:endParaRPr lang="en-US" dirty="0"/>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lnSpcReduction="10000"/>
          </a:bodyPr>
          <a:lstStyle/>
          <a:p>
            <a:r>
              <a:rPr lang="en-US" dirty="0" smtClean="0"/>
              <a:t>ARPs are a layer 2 message that imbed IP addresses as data to find MAC addresses of local devices</a:t>
            </a:r>
          </a:p>
          <a:p>
            <a:pPr lvl="1"/>
            <a:r>
              <a:rPr lang="en-US" dirty="0" smtClean="0"/>
              <a:t>Broadcast range is FF:FF:FF:FF:FF:FF</a:t>
            </a:r>
          </a:p>
          <a:p>
            <a:pPr lvl="1"/>
            <a:r>
              <a:rPr lang="en-US" dirty="0" smtClean="0"/>
              <a:t>ARPs can be device to device or broadcast</a:t>
            </a:r>
          </a:p>
          <a:p>
            <a:pPr lvl="1"/>
            <a:r>
              <a:rPr lang="en-US" dirty="0" smtClean="0"/>
              <a:t>Remote IPs use MAC address of router</a:t>
            </a:r>
          </a:p>
          <a:p>
            <a:pPr lvl="1"/>
            <a:r>
              <a:rPr lang="en-US" dirty="0" smtClean="0"/>
              <a:t>ARPs are only for local subnet</a:t>
            </a:r>
          </a:p>
        </p:txBody>
      </p:sp>
      <p:sp>
        <p:nvSpPr>
          <p:cNvPr id="6" name="Slide Number Placeholder 5"/>
          <p:cNvSpPr>
            <a:spLocks noGrp="1"/>
          </p:cNvSpPr>
          <p:nvPr>
            <p:ph type="sldNum" sz="quarter" idx="10"/>
          </p:nvPr>
        </p:nvSpPr>
        <p:spPr/>
        <p:txBody>
          <a:bodyPr/>
          <a:lstStyle/>
          <a:p>
            <a:fld id="{4458D7BB-C5F0-C74A-897E-AD5E99CA2DB6}" type="slidenum">
              <a:rPr lang="en-US" smtClean="0"/>
              <a:pPr/>
              <a:t>65</a:t>
            </a:fld>
            <a:endParaRPr lang="en-US" dirty="0"/>
          </a:p>
        </p:txBody>
      </p:sp>
      <p:pic>
        <p:nvPicPr>
          <p:cNvPr id="2" name="Picture 1"/>
          <p:cNvPicPr>
            <a:picLocks noChangeAspect="1"/>
          </p:cNvPicPr>
          <p:nvPr/>
        </p:nvPicPr>
        <p:blipFill>
          <a:blip r:embed="rId2"/>
          <a:stretch>
            <a:fillRect/>
          </a:stretch>
        </p:blipFill>
        <p:spPr>
          <a:xfrm>
            <a:off x="547177" y="4102998"/>
            <a:ext cx="7639481" cy="1492772"/>
          </a:xfrm>
          <a:prstGeom prst="rect">
            <a:avLst/>
          </a:prstGeom>
        </p:spPr>
      </p:pic>
    </p:spTree>
    <p:extLst>
      <p:ext uri="{BB962C8B-B14F-4D97-AF65-F5344CB8AC3E}">
        <p14:creationId xmlns:p14="http://schemas.microsoft.com/office/powerpoint/2010/main" val="8384604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ARP</a:t>
            </a:r>
            <a:endParaRPr lang="en-US" dirty="0"/>
          </a:p>
        </p:txBody>
      </p:sp>
      <p:sp>
        <p:nvSpPr>
          <p:cNvPr id="14340" name="Rectangle 3"/>
          <p:cNvSpPr>
            <a:spLocks noGrp="1" noChangeArrowheads="1"/>
          </p:cNvSpPr>
          <p:nvPr>
            <p:ph idx="4294967295"/>
          </p:nvPr>
        </p:nvSpPr>
        <p:spPr>
          <a:xfrm>
            <a:off x="152400" y="1252045"/>
            <a:ext cx="8763000" cy="2793808"/>
          </a:xfrm>
          <a:prstGeom prst="rect">
            <a:avLst/>
          </a:prstGeom>
        </p:spPr>
        <p:txBody>
          <a:bodyPr>
            <a:normAutofit/>
          </a:bodyPr>
          <a:lstStyle/>
          <a:p>
            <a:r>
              <a:rPr lang="en-US" dirty="0" smtClean="0"/>
              <a:t>Module may ARP for a missing device (powered off for example) about once a second</a:t>
            </a:r>
          </a:p>
          <a:p>
            <a:r>
              <a:rPr lang="en-US" dirty="0" smtClean="0"/>
              <a:t>Module may ARP for device it is communicating with 1 or 2 times a minute</a:t>
            </a:r>
          </a:p>
          <a:p>
            <a:r>
              <a:rPr lang="en-US" dirty="0" smtClean="0"/>
              <a:t>If a module is ARPing and IP address at a much greater frequency (10’s or more a second), take a closer look to see if device issue</a:t>
            </a:r>
          </a:p>
          <a:p>
            <a:r>
              <a:rPr lang="en-US" dirty="0" smtClean="0"/>
              <a:t>If there is lack of communication, investigate the unanswered ARPS</a:t>
            </a:r>
          </a:p>
        </p:txBody>
      </p:sp>
      <p:sp>
        <p:nvSpPr>
          <p:cNvPr id="6" name="Slide Number Placeholder 5"/>
          <p:cNvSpPr>
            <a:spLocks noGrp="1"/>
          </p:cNvSpPr>
          <p:nvPr>
            <p:ph type="sldNum" sz="quarter" idx="10"/>
          </p:nvPr>
        </p:nvSpPr>
        <p:spPr/>
        <p:txBody>
          <a:bodyPr/>
          <a:lstStyle/>
          <a:p>
            <a:fld id="{4458D7BB-C5F0-C74A-897E-AD5E99CA2DB6}" type="slidenum">
              <a:rPr lang="en-US" smtClean="0"/>
              <a:pPr/>
              <a:t>66</a:t>
            </a:fld>
            <a:endParaRPr lang="en-US" dirty="0"/>
          </a:p>
        </p:txBody>
      </p:sp>
      <p:pic>
        <p:nvPicPr>
          <p:cNvPr id="2" name="Picture 1"/>
          <p:cNvPicPr>
            <a:picLocks noChangeAspect="1"/>
          </p:cNvPicPr>
          <p:nvPr/>
        </p:nvPicPr>
        <p:blipFill>
          <a:blip r:embed="rId2"/>
          <a:stretch>
            <a:fillRect/>
          </a:stretch>
        </p:blipFill>
        <p:spPr>
          <a:xfrm>
            <a:off x="196604" y="3796700"/>
            <a:ext cx="8718796" cy="2573864"/>
          </a:xfrm>
          <a:prstGeom prst="rect">
            <a:avLst/>
          </a:prstGeom>
        </p:spPr>
      </p:pic>
    </p:spTree>
    <p:extLst>
      <p:ext uri="{BB962C8B-B14F-4D97-AF65-F5344CB8AC3E}">
        <p14:creationId xmlns:p14="http://schemas.microsoft.com/office/powerpoint/2010/main" val="22894216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ARP</a:t>
            </a:r>
            <a:endParaRPr lang="en-US" dirty="0"/>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What does IP Device tracking look like?</a:t>
            </a:r>
          </a:p>
          <a:p>
            <a:r>
              <a:rPr lang="en-US" dirty="0"/>
              <a:t>See Answer ID </a:t>
            </a:r>
            <a:r>
              <a:rPr lang="en-US" dirty="0" smtClean="0"/>
              <a:t>568750 for needed changes to switch config</a:t>
            </a:r>
          </a:p>
        </p:txBody>
      </p:sp>
      <p:sp>
        <p:nvSpPr>
          <p:cNvPr id="6" name="Slide Number Placeholder 5"/>
          <p:cNvSpPr>
            <a:spLocks noGrp="1"/>
          </p:cNvSpPr>
          <p:nvPr>
            <p:ph type="sldNum" sz="quarter" idx="10"/>
          </p:nvPr>
        </p:nvSpPr>
        <p:spPr/>
        <p:txBody>
          <a:bodyPr/>
          <a:lstStyle/>
          <a:p>
            <a:fld id="{4458D7BB-C5F0-C74A-897E-AD5E99CA2DB6}" type="slidenum">
              <a:rPr lang="en-US" smtClean="0"/>
              <a:pPr/>
              <a:t>67</a:t>
            </a:fld>
            <a:endParaRPr lang="en-US" dirty="0"/>
          </a:p>
        </p:txBody>
      </p:sp>
      <p:pic>
        <p:nvPicPr>
          <p:cNvPr id="4" name="Picture 3"/>
          <p:cNvPicPr>
            <a:picLocks noChangeAspect="1"/>
          </p:cNvPicPr>
          <p:nvPr/>
        </p:nvPicPr>
        <p:blipFill>
          <a:blip r:embed="rId2"/>
          <a:stretch>
            <a:fillRect/>
          </a:stretch>
        </p:blipFill>
        <p:spPr>
          <a:xfrm>
            <a:off x="380165" y="2590800"/>
            <a:ext cx="8307469" cy="3400870"/>
          </a:xfrm>
          <a:prstGeom prst="rect">
            <a:avLst/>
          </a:prstGeom>
        </p:spPr>
      </p:pic>
    </p:spTree>
    <p:extLst>
      <p:ext uri="{BB962C8B-B14F-4D97-AF65-F5344CB8AC3E}">
        <p14:creationId xmlns:p14="http://schemas.microsoft.com/office/powerpoint/2010/main" val="17820431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DLR</a:t>
            </a:r>
            <a:endParaRPr lang="en-US" dirty="0"/>
          </a:p>
        </p:txBody>
      </p:sp>
      <p:sp>
        <p:nvSpPr>
          <p:cNvPr id="14340" name="Rectangle 3"/>
          <p:cNvSpPr>
            <a:spLocks noGrp="1" noChangeArrowheads="1"/>
          </p:cNvSpPr>
          <p:nvPr>
            <p:ph idx="4294967295"/>
          </p:nvPr>
        </p:nvSpPr>
        <p:spPr>
          <a:xfrm>
            <a:off x="152400" y="1252045"/>
            <a:ext cx="8763000" cy="2460419"/>
          </a:xfrm>
          <a:prstGeom prst="rect">
            <a:avLst/>
          </a:prstGeom>
        </p:spPr>
        <p:txBody>
          <a:bodyPr>
            <a:normAutofit lnSpcReduction="10000"/>
          </a:bodyPr>
          <a:lstStyle/>
          <a:p>
            <a:r>
              <a:rPr lang="en-US" dirty="0" smtClean="0"/>
              <a:t>DLR beacons and announce frames are a normal part of DLR ring traffic mirrored by ETAP</a:t>
            </a:r>
          </a:p>
          <a:p>
            <a:pPr lvl="1"/>
            <a:r>
              <a:rPr lang="en-US" dirty="0" smtClean="0"/>
              <a:t>Can be filtered with “dlr” or “!dlr”</a:t>
            </a:r>
          </a:p>
          <a:p>
            <a:pPr lvl="1"/>
            <a:r>
              <a:rPr lang="en-US" dirty="0" smtClean="0"/>
              <a:t>Uses Vlan tags (802.1Q) which will usually get blocked by managed switches if plugged directly into ring</a:t>
            </a:r>
          </a:p>
          <a:p>
            <a:pPr lvl="1"/>
            <a:r>
              <a:rPr lang="en-US" dirty="0" smtClean="0"/>
              <a:t>All beacon packets have same source and dest mac addresses</a:t>
            </a:r>
          </a:p>
        </p:txBody>
      </p:sp>
      <p:sp>
        <p:nvSpPr>
          <p:cNvPr id="6" name="Slide Number Placeholder 5"/>
          <p:cNvSpPr>
            <a:spLocks noGrp="1"/>
          </p:cNvSpPr>
          <p:nvPr>
            <p:ph type="sldNum" sz="quarter" idx="10"/>
          </p:nvPr>
        </p:nvSpPr>
        <p:spPr/>
        <p:txBody>
          <a:bodyPr/>
          <a:lstStyle/>
          <a:p>
            <a:fld id="{4458D7BB-C5F0-C74A-897E-AD5E99CA2DB6}" type="slidenum">
              <a:rPr lang="en-US" smtClean="0"/>
              <a:pPr/>
              <a:t>68</a:t>
            </a:fld>
            <a:endParaRPr lang="en-US" dirty="0"/>
          </a:p>
        </p:txBody>
      </p:sp>
      <p:pic>
        <p:nvPicPr>
          <p:cNvPr id="3" name="Picture 2"/>
          <p:cNvPicPr>
            <a:picLocks noChangeAspect="1"/>
          </p:cNvPicPr>
          <p:nvPr/>
        </p:nvPicPr>
        <p:blipFill>
          <a:blip r:embed="rId2"/>
          <a:stretch>
            <a:fillRect/>
          </a:stretch>
        </p:blipFill>
        <p:spPr>
          <a:xfrm>
            <a:off x="359894" y="3778985"/>
            <a:ext cx="8348011" cy="2843163"/>
          </a:xfrm>
          <a:prstGeom prst="rect">
            <a:avLst/>
          </a:prstGeom>
        </p:spPr>
      </p:pic>
    </p:spTree>
    <p:extLst>
      <p:ext uri="{BB962C8B-B14F-4D97-AF65-F5344CB8AC3E}">
        <p14:creationId xmlns:p14="http://schemas.microsoft.com/office/powerpoint/2010/main" val="1182409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VLAN tags</a:t>
            </a:r>
            <a:endParaRPr lang="en-US" dirty="0"/>
          </a:p>
        </p:txBody>
      </p:sp>
      <p:sp>
        <p:nvSpPr>
          <p:cNvPr id="14340" name="Rectangle 3"/>
          <p:cNvSpPr>
            <a:spLocks noGrp="1" noChangeArrowheads="1"/>
          </p:cNvSpPr>
          <p:nvPr>
            <p:ph idx="4294967295"/>
          </p:nvPr>
        </p:nvSpPr>
        <p:spPr>
          <a:xfrm>
            <a:off x="152400" y="1252045"/>
            <a:ext cx="8763000" cy="2884526"/>
          </a:xfrm>
          <a:prstGeom prst="rect">
            <a:avLst/>
          </a:prstGeom>
        </p:spPr>
        <p:txBody>
          <a:bodyPr>
            <a:normAutofit/>
          </a:bodyPr>
          <a:lstStyle/>
          <a:p>
            <a:r>
              <a:rPr lang="en-US" dirty="0" smtClean="0"/>
              <a:t>Some NIC cards and Windows settings can strip VLAN tags from packets.</a:t>
            </a:r>
          </a:p>
          <a:p>
            <a:r>
              <a:rPr lang="en-US" dirty="0" smtClean="0"/>
              <a:t>ETAP does not strip the VLAN tags.</a:t>
            </a:r>
          </a:p>
          <a:p>
            <a:r>
              <a:rPr lang="en-US" dirty="0" smtClean="0"/>
              <a:t>Used in DLR beacons</a:t>
            </a:r>
          </a:p>
          <a:p>
            <a:pPr lvl="1"/>
            <a:r>
              <a:rPr lang="en-US" dirty="0" smtClean="0"/>
              <a:t>As well as some other protocols</a:t>
            </a:r>
          </a:p>
          <a:p>
            <a:pPr lvl="1"/>
            <a:r>
              <a:rPr lang="en-US" dirty="0"/>
              <a:t>A</a:t>
            </a:r>
            <a:r>
              <a:rPr lang="en-US" dirty="0" smtClean="0"/>
              <a:t>nd switch Trunk traffic</a:t>
            </a:r>
          </a:p>
        </p:txBody>
      </p:sp>
      <p:sp>
        <p:nvSpPr>
          <p:cNvPr id="6" name="Slide Number Placeholder 5"/>
          <p:cNvSpPr>
            <a:spLocks noGrp="1"/>
          </p:cNvSpPr>
          <p:nvPr>
            <p:ph type="sldNum" sz="quarter" idx="10"/>
          </p:nvPr>
        </p:nvSpPr>
        <p:spPr/>
        <p:txBody>
          <a:bodyPr/>
          <a:lstStyle/>
          <a:p>
            <a:fld id="{4458D7BB-C5F0-C74A-897E-AD5E99CA2DB6}" type="slidenum">
              <a:rPr lang="en-US" smtClean="0"/>
              <a:pPr/>
              <a:t>69</a:t>
            </a:fld>
            <a:endParaRPr lang="en-US" dirty="0"/>
          </a:p>
        </p:txBody>
      </p:sp>
    </p:spTree>
    <p:extLst>
      <p:ext uri="{BB962C8B-B14F-4D97-AF65-F5344CB8AC3E}">
        <p14:creationId xmlns:p14="http://schemas.microsoft.com/office/powerpoint/2010/main" val="4116015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3968495" y="2951240"/>
            <a:ext cx="4466581" cy="2981135"/>
          </a:xfrm>
          <a:prstGeom prst="rect">
            <a:avLst/>
          </a:prstGeom>
        </p:spPr>
      </p:pic>
      <p:sp>
        <p:nvSpPr>
          <p:cNvPr id="5" name="Title 4"/>
          <p:cNvSpPr>
            <a:spLocks noGrp="1"/>
          </p:cNvSpPr>
          <p:nvPr>
            <p:ph type="title"/>
          </p:nvPr>
        </p:nvSpPr>
        <p:spPr/>
        <p:txBody>
          <a:bodyPr/>
          <a:lstStyle/>
          <a:p>
            <a:r>
              <a:rPr lang="en-US" dirty="0"/>
              <a:t>Some Basics</a:t>
            </a:r>
            <a:r>
              <a:rPr lang="en-US" dirty="0" smtClean="0"/>
              <a:t/>
            </a:r>
            <a:br>
              <a:rPr lang="en-US" dirty="0" smtClean="0"/>
            </a:br>
            <a:r>
              <a:rPr lang="en-US" dirty="0" smtClean="0"/>
              <a:t>Match Port Settings For Each Link</a:t>
            </a:r>
            <a:endParaRPr lang="en-US" dirty="0"/>
          </a:p>
        </p:txBody>
      </p:sp>
      <p:sp>
        <p:nvSpPr>
          <p:cNvPr id="14340" name="Rectangle 3"/>
          <p:cNvSpPr>
            <a:spLocks noGrp="1" noChangeArrowheads="1"/>
          </p:cNvSpPr>
          <p:nvPr>
            <p:ph idx="4294967295"/>
          </p:nvPr>
        </p:nvSpPr>
        <p:spPr>
          <a:xfrm>
            <a:off x="152400" y="1252045"/>
            <a:ext cx="8763000" cy="2155389"/>
          </a:xfrm>
          <a:prstGeom prst="rect">
            <a:avLst/>
          </a:prstGeom>
        </p:spPr>
        <p:txBody>
          <a:bodyPr>
            <a:normAutofit/>
          </a:bodyPr>
          <a:lstStyle/>
          <a:p>
            <a:r>
              <a:rPr lang="en-US" dirty="0" smtClean="0"/>
              <a:t>Make sure port settings on each end of an Link (Ethernet cable) match</a:t>
            </a:r>
          </a:p>
          <a:p>
            <a:pPr lvl="1"/>
            <a:r>
              <a:rPr lang="en-US" dirty="0" smtClean="0"/>
              <a:t>Otherwise a duplex mismatch will occur which may cause communication errors</a:t>
            </a:r>
            <a:endParaRPr lang="en-US" u="sng" dirty="0" smtClean="0"/>
          </a:p>
          <a:p>
            <a:r>
              <a:rPr lang="en-US" dirty="0" smtClean="0"/>
              <a:t>Different ports on a switch (or a device) are not required to match and may be set differently</a:t>
            </a:r>
            <a:endParaRPr lang="en-US" dirty="0"/>
          </a:p>
          <a:p>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7</a:t>
            </a:fld>
            <a:endParaRPr lang="en-US" dirty="0"/>
          </a:p>
        </p:txBody>
      </p:sp>
      <p:sp>
        <p:nvSpPr>
          <p:cNvPr id="8" name="Round Same Side Corner Rectangle 7"/>
          <p:cNvSpPr/>
          <p:nvPr/>
        </p:nvSpPr>
        <p:spPr bwMode="auto">
          <a:xfrm>
            <a:off x="649288" y="5796169"/>
            <a:ext cx="8186737" cy="852311"/>
          </a:xfrm>
          <a:prstGeom prst="round2SameRect">
            <a:avLst>
              <a:gd name="adj1" fmla="val 0"/>
              <a:gd name="adj2" fmla="val 0"/>
            </a:avLst>
          </a:prstGeom>
          <a:gradFill>
            <a:gsLst>
              <a:gs pos="0">
                <a:schemeClr val="bg1">
                  <a:lumMod val="85000"/>
                </a:schemeClr>
              </a:gs>
              <a:gs pos="100000">
                <a:schemeClr val="bg1"/>
              </a:gs>
            </a:gsLst>
          </a:gradFill>
          <a:ln>
            <a:noFill/>
            <a:headEnd type="none" w="med" len="med"/>
            <a:tailEnd type="none" w="med" len="med"/>
          </a:ln>
          <a:effectLst>
            <a:innerShdw blurRad="63500" dist="50800" dir="13500000">
              <a:srgbClr val="000000">
                <a:alpha val="50000"/>
              </a:srgbClr>
            </a:innerShdw>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292100" marR="0" algn="l" defTabSz="914400" rtl="0" eaLnBrk="1" fontAlgn="base" latinLnBrk="0" hangingPunct="1">
              <a:lnSpc>
                <a:spcPts val="2600"/>
              </a:lnSpc>
              <a:spcBef>
                <a:spcPct val="0"/>
              </a:spcBef>
              <a:spcAft>
                <a:spcPct val="0"/>
              </a:spcAft>
              <a:buClrTx/>
              <a:buSzTx/>
              <a:buFontTx/>
              <a:buNone/>
              <a:tabLst/>
            </a:pPr>
            <a:r>
              <a:rPr kumimoji="0" lang="en-US" sz="2400" b="1" i="1" u="none" strike="noStrike" cap="none" normalizeH="0" baseline="0" dirty="0" smtClean="0">
                <a:ln>
                  <a:noFill/>
                </a:ln>
                <a:solidFill>
                  <a:srgbClr val="000000"/>
                </a:solidFill>
                <a:effectLst/>
                <a:latin typeface="Arial Narrow" charset="0"/>
                <a:ea typeface="ＭＳ Ｐゴシック" charset="-128"/>
                <a:cs typeface="ＭＳ Ｐゴシック" charset="-128"/>
              </a:rPr>
              <a:t>Both ends of a cable must match!</a:t>
            </a:r>
            <a:endParaRPr kumimoji="0" lang="en-US" sz="2400" b="1" i="1" u="none" strike="noStrike" cap="none" normalizeH="0" baseline="0" dirty="0">
              <a:ln>
                <a:noFill/>
              </a:ln>
              <a:solidFill>
                <a:srgbClr val="000000"/>
              </a:solidFill>
              <a:effectLst/>
              <a:latin typeface="Arial Narrow" charset="0"/>
              <a:ea typeface="ＭＳ Ｐゴシック" charset="-128"/>
              <a:cs typeface="ＭＳ Ｐゴシック" charset="-128"/>
            </a:endParaRPr>
          </a:p>
        </p:txBody>
      </p:sp>
      <p:sp>
        <p:nvSpPr>
          <p:cNvPr id="9" name="Rectangle 3"/>
          <p:cNvSpPr>
            <a:spLocks noGrp="1" noChangeArrowheads="1"/>
          </p:cNvSpPr>
          <p:nvPr>
            <p:ph idx="4294967295"/>
          </p:nvPr>
        </p:nvSpPr>
        <p:spPr>
          <a:xfrm>
            <a:off x="152400" y="3614056"/>
            <a:ext cx="3029712" cy="1817915"/>
          </a:xfrm>
          <a:prstGeom prst="rect">
            <a:avLst/>
          </a:prstGeom>
        </p:spPr>
        <p:txBody>
          <a:bodyPr>
            <a:normAutofit/>
          </a:bodyPr>
          <a:lstStyle/>
          <a:p>
            <a:r>
              <a:rPr lang="en-US" u="sng" dirty="0" smtClean="0"/>
              <a:t>Avoid half duplex </a:t>
            </a:r>
            <a:r>
              <a:rPr lang="en-US" dirty="0" smtClean="0"/>
              <a:t>unless required by device, </a:t>
            </a:r>
            <a:r>
              <a:rPr lang="en-US" dirty="0"/>
              <a:t>h</a:t>
            </a:r>
            <a:r>
              <a:rPr lang="en-US" dirty="0" smtClean="0"/>
              <a:t>alf duplex is </a:t>
            </a:r>
            <a:r>
              <a:rPr lang="en-US" u="sng" dirty="0" smtClean="0"/>
              <a:t>slower</a:t>
            </a:r>
            <a:endParaRPr lang="en-US" u="sng" dirty="0"/>
          </a:p>
          <a:p>
            <a:endParaRPr lang="en-US" dirty="0" smtClean="0"/>
          </a:p>
        </p:txBody>
      </p:sp>
    </p:spTree>
    <p:extLst>
      <p:ext uri="{BB962C8B-B14F-4D97-AF65-F5344CB8AC3E}">
        <p14:creationId xmlns:p14="http://schemas.microsoft.com/office/powerpoint/2010/main" val="18303049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A Normal I/O </a:t>
            </a:r>
            <a:r>
              <a:rPr lang="en-US" dirty="0"/>
              <a:t>T</a:t>
            </a:r>
            <a:r>
              <a:rPr lang="en-US" dirty="0" smtClean="0"/>
              <a:t>race</a:t>
            </a:r>
            <a:endParaRPr lang="en-US" dirty="0"/>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This is a normal I/O trace of one I/O device during power up</a:t>
            </a:r>
          </a:p>
          <a:p>
            <a:pPr lvl="1"/>
            <a:r>
              <a:rPr lang="en-US" dirty="0" smtClean="0"/>
              <a:t>Devices ARP, create a TCP connection, open a CIP connection, and send CIP communications</a:t>
            </a:r>
          </a:p>
        </p:txBody>
      </p:sp>
      <p:sp>
        <p:nvSpPr>
          <p:cNvPr id="6" name="Slide Number Placeholder 5"/>
          <p:cNvSpPr>
            <a:spLocks noGrp="1"/>
          </p:cNvSpPr>
          <p:nvPr>
            <p:ph type="sldNum" sz="quarter" idx="10"/>
          </p:nvPr>
        </p:nvSpPr>
        <p:spPr/>
        <p:txBody>
          <a:bodyPr/>
          <a:lstStyle/>
          <a:p>
            <a:fld id="{4458D7BB-C5F0-C74A-897E-AD5E99CA2DB6}" type="slidenum">
              <a:rPr lang="en-US" smtClean="0"/>
              <a:pPr/>
              <a:t>70</a:t>
            </a:fld>
            <a:endParaRPr lang="en-US" dirty="0"/>
          </a:p>
        </p:txBody>
      </p:sp>
      <p:pic>
        <p:nvPicPr>
          <p:cNvPr id="7" name="Picture 6"/>
          <p:cNvPicPr>
            <a:picLocks noChangeAspect="1"/>
          </p:cNvPicPr>
          <p:nvPr/>
        </p:nvPicPr>
        <p:blipFill>
          <a:blip r:embed="rId2"/>
          <a:stretch>
            <a:fillRect/>
          </a:stretch>
        </p:blipFill>
        <p:spPr>
          <a:xfrm>
            <a:off x="152400" y="2717670"/>
            <a:ext cx="8708132" cy="3615352"/>
          </a:xfrm>
          <a:prstGeom prst="rect">
            <a:avLst/>
          </a:prstGeom>
        </p:spPr>
      </p:pic>
    </p:spTree>
    <p:extLst>
      <p:ext uri="{BB962C8B-B14F-4D97-AF65-F5344CB8AC3E}">
        <p14:creationId xmlns:p14="http://schemas.microsoft.com/office/powerpoint/2010/main" val="31673388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a:t>A Normal I/O Trace</a:t>
            </a:r>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Multiple ARPs happen on power up</a:t>
            </a:r>
          </a:p>
          <a:p>
            <a:r>
              <a:rPr lang="en-US" dirty="0" smtClean="0"/>
              <a:t>“Who has….tell 0.0.0.0” is for duplicate IP detection</a:t>
            </a:r>
          </a:p>
          <a:p>
            <a:r>
              <a:rPr lang="en-US" dirty="0" smtClean="0"/>
              <a:t>Gratuitous ARPs announce that device is available</a:t>
            </a:r>
          </a:p>
        </p:txBody>
      </p:sp>
      <p:sp>
        <p:nvSpPr>
          <p:cNvPr id="6" name="Slide Number Placeholder 5"/>
          <p:cNvSpPr>
            <a:spLocks noGrp="1"/>
          </p:cNvSpPr>
          <p:nvPr>
            <p:ph type="sldNum" sz="quarter" idx="10"/>
          </p:nvPr>
        </p:nvSpPr>
        <p:spPr/>
        <p:txBody>
          <a:bodyPr/>
          <a:lstStyle/>
          <a:p>
            <a:fld id="{4458D7BB-C5F0-C74A-897E-AD5E99CA2DB6}" type="slidenum">
              <a:rPr lang="en-US" smtClean="0"/>
              <a:pPr/>
              <a:t>71</a:t>
            </a:fld>
            <a:endParaRPr lang="en-US" dirty="0"/>
          </a:p>
        </p:txBody>
      </p:sp>
      <p:pic>
        <p:nvPicPr>
          <p:cNvPr id="3" name="Picture 2"/>
          <p:cNvPicPr>
            <a:picLocks noChangeAspect="1"/>
          </p:cNvPicPr>
          <p:nvPr/>
        </p:nvPicPr>
        <p:blipFill>
          <a:blip r:embed="rId2"/>
          <a:stretch>
            <a:fillRect/>
          </a:stretch>
        </p:blipFill>
        <p:spPr>
          <a:xfrm>
            <a:off x="142644" y="2730275"/>
            <a:ext cx="8772756" cy="3642182"/>
          </a:xfrm>
          <a:prstGeom prst="rect">
            <a:avLst/>
          </a:prstGeom>
        </p:spPr>
      </p:pic>
    </p:spTree>
    <p:extLst>
      <p:ext uri="{BB962C8B-B14F-4D97-AF65-F5344CB8AC3E}">
        <p14:creationId xmlns:p14="http://schemas.microsoft.com/office/powerpoint/2010/main" val="904982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a:t>A Normal I/O Trace</a:t>
            </a:r>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Controller ARPs for I/O hardware address</a:t>
            </a:r>
          </a:p>
          <a:p>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72</a:t>
            </a:fld>
            <a:endParaRPr lang="en-US" dirty="0"/>
          </a:p>
        </p:txBody>
      </p:sp>
      <p:pic>
        <p:nvPicPr>
          <p:cNvPr id="3" name="Picture 2"/>
          <p:cNvPicPr>
            <a:picLocks noChangeAspect="1"/>
          </p:cNvPicPr>
          <p:nvPr/>
        </p:nvPicPr>
        <p:blipFill>
          <a:blip r:embed="rId2"/>
          <a:stretch>
            <a:fillRect/>
          </a:stretch>
        </p:blipFill>
        <p:spPr>
          <a:xfrm>
            <a:off x="152400" y="2736880"/>
            <a:ext cx="8763000" cy="3638132"/>
          </a:xfrm>
          <a:prstGeom prst="rect">
            <a:avLst/>
          </a:prstGeom>
        </p:spPr>
      </p:pic>
    </p:spTree>
    <p:extLst>
      <p:ext uri="{BB962C8B-B14F-4D97-AF65-F5344CB8AC3E}">
        <p14:creationId xmlns:p14="http://schemas.microsoft.com/office/powerpoint/2010/main" val="6632649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a:t>A Normal I/O Trace</a:t>
            </a:r>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TCP opened</a:t>
            </a:r>
          </a:p>
          <a:p>
            <a:pPr lvl="1"/>
            <a:r>
              <a:rPr lang="en-US" dirty="0" smtClean="0"/>
              <a:t>SYN(</a:t>
            </a:r>
            <a:r>
              <a:rPr lang="en-US" dirty="0" err="1" smtClean="0"/>
              <a:t>synchoronize</a:t>
            </a:r>
            <a:r>
              <a:rPr lang="en-US" dirty="0" smtClean="0"/>
              <a:t>) request to port 44818</a:t>
            </a:r>
          </a:p>
          <a:p>
            <a:pPr lvl="1"/>
            <a:r>
              <a:rPr lang="en-US" dirty="0"/>
              <a:t>SYN/ACK </a:t>
            </a:r>
            <a:r>
              <a:rPr lang="en-US" dirty="0" smtClean="0"/>
              <a:t>back from </a:t>
            </a:r>
            <a:r>
              <a:rPr lang="en-US" dirty="0"/>
              <a:t>port 44818</a:t>
            </a:r>
          </a:p>
          <a:p>
            <a:pPr lvl="1"/>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73</a:t>
            </a:fld>
            <a:endParaRPr lang="en-US" dirty="0"/>
          </a:p>
        </p:txBody>
      </p:sp>
      <p:pic>
        <p:nvPicPr>
          <p:cNvPr id="2" name="Picture 1"/>
          <p:cNvPicPr>
            <a:picLocks noChangeAspect="1"/>
          </p:cNvPicPr>
          <p:nvPr/>
        </p:nvPicPr>
        <p:blipFill>
          <a:blip r:embed="rId2"/>
          <a:stretch>
            <a:fillRect/>
          </a:stretch>
        </p:blipFill>
        <p:spPr>
          <a:xfrm>
            <a:off x="170002" y="2756551"/>
            <a:ext cx="8727795" cy="3623515"/>
          </a:xfrm>
          <a:prstGeom prst="rect">
            <a:avLst/>
          </a:prstGeom>
        </p:spPr>
      </p:pic>
    </p:spTree>
    <p:extLst>
      <p:ext uri="{BB962C8B-B14F-4D97-AF65-F5344CB8AC3E}">
        <p14:creationId xmlns:p14="http://schemas.microsoft.com/office/powerpoint/2010/main" val="34299744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a:t>A Normal I/O Trace</a:t>
            </a:r>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Register session</a:t>
            </a:r>
          </a:p>
          <a:p>
            <a:pPr lvl="1"/>
            <a:r>
              <a:rPr lang="en-US" dirty="0" smtClean="0"/>
              <a:t>Contains session handle, used in all CIP TCP traffic</a:t>
            </a:r>
          </a:p>
          <a:p>
            <a:pPr lvl="1"/>
            <a:r>
              <a:rPr lang="en-US" dirty="0" err="1" smtClean="0"/>
              <a:t>Req</a:t>
            </a:r>
            <a:r>
              <a:rPr lang="en-US" dirty="0" smtClean="0"/>
              <a:t> ID is ignored, </a:t>
            </a:r>
            <a:r>
              <a:rPr lang="en-US" dirty="0" err="1" smtClean="0"/>
              <a:t>Rsp</a:t>
            </a:r>
            <a:r>
              <a:rPr lang="en-US" dirty="0" smtClean="0"/>
              <a:t> ID should be non zero</a:t>
            </a:r>
          </a:p>
        </p:txBody>
      </p:sp>
      <p:sp>
        <p:nvSpPr>
          <p:cNvPr id="6" name="Slide Number Placeholder 5"/>
          <p:cNvSpPr>
            <a:spLocks noGrp="1"/>
          </p:cNvSpPr>
          <p:nvPr>
            <p:ph type="sldNum" sz="quarter" idx="10"/>
          </p:nvPr>
        </p:nvSpPr>
        <p:spPr/>
        <p:txBody>
          <a:bodyPr/>
          <a:lstStyle/>
          <a:p>
            <a:fld id="{4458D7BB-C5F0-C74A-897E-AD5E99CA2DB6}" type="slidenum">
              <a:rPr lang="en-US" smtClean="0"/>
              <a:pPr/>
              <a:t>74</a:t>
            </a:fld>
            <a:endParaRPr lang="en-US" dirty="0"/>
          </a:p>
        </p:txBody>
      </p:sp>
      <p:pic>
        <p:nvPicPr>
          <p:cNvPr id="2" name="Picture 1"/>
          <p:cNvPicPr>
            <a:picLocks noChangeAspect="1"/>
          </p:cNvPicPr>
          <p:nvPr/>
        </p:nvPicPr>
        <p:blipFill>
          <a:blip r:embed="rId2"/>
          <a:stretch>
            <a:fillRect/>
          </a:stretch>
        </p:blipFill>
        <p:spPr>
          <a:xfrm>
            <a:off x="173107" y="2757494"/>
            <a:ext cx="8721586" cy="3620937"/>
          </a:xfrm>
          <a:prstGeom prst="rect">
            <a:avLst/>
          </a:prstGeom>
        </p:spPr>
      </p:pic>
    </p:spTree>
    <p:extLst>
      <p:ext uri="{BB962C8B-B14F-4D97-AF65-F5344CB8AC3E}">
        <p14:creationId xmlns:p14="http://schemas.microsoft.com/office/powerpoint/2010/main" val="2333349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a:t>A Normal I/O Trace</a:t>
            </a:r>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Forward Open and response</a:t>
            </a:r>
          </a:p>
          <a:p>
            <a:pPr lvl="1"/>
            <a:r>
              <a:rPr lang="en-US" dirty="0" smtClean="0"/>
              <a:t>Forward open contains serial number, Connection ID’s, RPIs, and more.</a:t>
            </a:r>
          </a:p>
          <a:p>
            <a:pPr lvl="1"/>
            <a:r>
              <a:rPr lang="en-US" dirty="0" smtClean="0"/>
              <a:t>Serial number used when a forward close is issued (not the ID’s)</a:t>
            </a:r>
          </a:p>
        </p:txBody>
      </p:sp>
      <p:sp>
        <p:nvSpPr>
          <p:cNvPr id="6" name="Slide Number Placeholder 5"/>
          <p:cNvSpPr>
            <a:spLocks noGrp="1"/>
          </p:cNvSpPr>
          <p:nvPr>
            <p:ph type="sldNum" sz="quarter" idx="10"/>
          </p:nvPr>
        </p:nvSpPr>
        <p:spPr/>
        <p:txBody>
          <a:bodyPr/>
          <a:lstStyle/>
          <a:p>
            <a:fld id="{4458D7BB-C5F0-C74A-897E-AD5E99CA2DB6}" type="slidenum">
              <a:rPr lang="en-US" smtClean="0"/>
              <a:pPr/>
              <a:t>75</a:t>
            </a:fld>
            <a:endParaRPr lang="en-US" dirty="0"/>
          </a:p>
        </p:txBody>
      </p:sp>
      <p:pic>
        <p:nvPicPr>
          <p:cNvPr id="3" name="Picture 2"/>
          <p:cNvPicPr>
            <a:picLocks noChangeAspect="1"/>
          </p:cNvPicPr>
          <p:nvPr/>
        </p:nvPicPr>
        <p:blipFill>
          <a:blip r:embed="rId2"/>
          <a:stretch>
            <a:fillRect/>
          </a:stretch>
        </p:blipFill>
        <p:spPr>
          <a:xfrm>
            <a:off x="152400" y="2953554"/>
            <a:ext cx="8706442" cy="3614650"/>
          </a:xfrm>
          <a:prstGeom prst="rect">
            <a:avLst/>
          </a:prstGeom>
        </p:spPr>
      </p:pic>
    </p:spTree>
    <p:extLst>
      <p:ext uri="{BB962C8B-B14F-4D97-AF65-F5344CB8AC3E}">
        <p14:creationId xmlns:p14="http://schemas.microsoft.com/office/powerpoint/2010/main" val="39598012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a:t>A Normal I/O Trace</a:t>
            </a:r>
          </a:p>
        </p:txBody>
      </p:sp>
      <p:sp>
        <p:nvSpPr>
          <p:cNvPr id="14340" name="Rectangle 3"/>
          <p:cNvSpPr>
            <a:spLocks noGrp="1" noChangeArrowheads="1"/>
          </p:cNvSpPr>
          <p:nvPr>
            <p:ph idx="4294967295"/>
          </p:nvPr>
        </p:nvSpPr>
        <p:spPr>
          <a:xfrm>
            <a:off x="152400" y="1252045"/>
            <a:ext cx="8763000" cy="2396411"/>
          </a:xfrm>
          <a:prstGeom prst="rect">
            <a:avLst/>
          </a:prstGeom>
        </p:spPr>
        <p:txBody>
          <a:bodyPr>
            <a:normAutofit/>
          </a:bodyPr>
          <a:lstStyle/>
          <a:p>
            <a:r>
              <a:rPr lang="en-US" dirty="0" smtClean="0"/>
              <a:t>I/O is sent from port 2222 to port 2222</a:t>
            </a:r>
          </a:p>
          <a:p>
            <a:r>
              <a:rPr lang="en-US" dirty="0" smtClean="0"/>
              <a:t>ID’s are unique within an device (a singular IP address)</a:t>
            </a:r>
          </a:p>
          <a:p>
            <a:r>
              <a:rPr lang="en-US" dirty="0" smtClean="0"/>
              <a:t>Sequence number starts at 0 or 1 and increments by 1</a:t>
            </a:r>
          </a:p>
        </p:txBody>
      </p:sp>
      <p:sp>
        <p:nvSpPr>
          <p:cNvPr id="6" name="Slide Number Placeholder 5"/>
          <p:cNvSpPr>
            <a:spLocks noGrp="1"/>
          </p:cNvSpPr>
          <p:nvPr>
            <p:ph type="sldNum" sz="quarter" idx="10"/>
          </p:nvPr>
        </p:nvSpPr>
        <p:spPr/>
        <p:txBody>
          <a:bodyPr/>
          <a:lstStyle/>
          <a:p>
            <a:fld id="{4458D7BB-C5F0-C74A-897E-AD5E99CA2DB6}" type="slidenum">
              <a:rPr lang="en-US" smtClean="0"/>
              <a:pPr/>
              <a:t>76</a:t>
            </a:fld>
            <a:endParaRPr lang="en-US" dirty="0"/>
          </a:p>
        </p:txBody>
      </p:sp>
      <p:pic>
        <p:nvPicPr>
          <p:cNvPr id="4" name="Picture 3"/>
          <p:cNvPicPr>
            <a:picLocks noChangeAspect="1"/>
          </p:cNvPicPr>
          <p:nvPr/>
        </p:nvPicPr>
        <p:blipFill>
          <a:blip r:embed="rId2"/>
          <a:stretch>
            <a:fillRect/>
          </a:stretch>
        </p:blipFill>
        <p:spPr>
          <a:xfrm>
            <a:off x="152400" y="2744044"/>
            <a:ext cx="8835886" cy="3668392"/>
          </a:xfrm>
          <a:prstGeom prst="rect">
            <a:avLst/>
          </a:prstGeom>
        </p:spPr>
      </p:pic>
    </p:spTree>
    <p:extLst>
      <p:ext uri="{BB962C8B-B14F-4D97-AF65-F5344CB8AC3E}">
        <p14:creationId xmlns:p14="http://schemas.microsoft.com/office/powerpoint/2010/main" val="39809599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br>
              <a:rPr lang="en-US" dirty="0"/>
            </a:br>
            <a:r>
              <a:rPr lang="en-US" dirty="0" smtClean="0"/>
              <a:t>I/O Timeouts</a:t>
            </a:r>
            <a:endParaRPr lang="en-US" dirty="0"/>
          </a:p>
        </p:txBody>
      </p:sp>
      <p:sp>
        <p:nvSpPr>
          <p:cNvPr id="14340" name="Rectangle 3"/>
          <p:cNvSpPr>
            <a:spLocks noGrp="1" noChangeArrowheads="1"/>
          </p:cNvSpPr>
          <p:nvPr>
            <p:ph idx="4294967295"/>
          </p:nvPr>
        </p:nvSpPr>
        <p:spPr>
          <a:xfrm>
            <a:off x="152400" y="1778981"/>
            <a:ext cx="8763000" cy="5181600"/>
          </a:xfrm>
          <a:prstGeom prst="rect">
            <a:avLst/>
          </a:prstGeom>
        </p:spPr>
        <p:txBody>
          <a:bodyPr/>
          <a:lstStyle/>
          <a:p>
            <a:r>
              <a:rPr lang="en-US" dirty="0" smtClean="0"/>
              <a:t>Timeout </a:t>
            </a:r>
            <a:r>
              <a:rPr lang="en-US" dirty="0"/>
              <a:t>is indicated in the connection forward open packets</a:t>
            </a:r>
          </a:p>
          <a:p>
            <a:pPr lvl="1"/>
            <a:r>
              <a:rPr lang="en-US" dirty="0"/>
              <a:t>Also shown on the bridge connections of </a:t>
            </a:r>
            <a:r>
              <a:rPr lang="en-US" dirty="0" smtClean="0"/>
              <a:t>EN2T</a:t>
            </a:r>
          </a:p>
          <a:p>
            <a:r>
              <a:rPr lang="en-US" dirty="0" smtClean="0"/>
              <a:t>I/O </a:t>
            </a:r>
            <a:r>
              <a:rPr lang="en-US" u="sng" dirty="0" smtClean="0"/>
              <a:t>standard</a:t>
            </a:r>
            <a:r>
              <a:rPr lang="en-US" dirty="0" smtClean="0"/>
              <a:t> uses a binary multiplier starting at 4 (4,8,16,32,64,128) times the RPI to define a timeout value over and closest too 100ms</a:t>
            </a:r>
          </a:p>
          <a:p>
            <a:pPr lvl="2"/>
            <a:r>
              <a:rPr lang="en-US" dirty="0" smtClean="0"/>
              <a:t>Example: an RPI of 15 ms * 8 = 120 ms timeout value</a:t>
            </a:r>
          </a:p>
          <a:p>
            <a:pPr lvl="2"/>
            <a:r>
              <a:rPr lang="en-US" dirty="0"/>
              <a:t>Example: an RPI of </a:t>
            </a:r>
            <a:r>
              <a:rPr lang="en-US" dirty="0" smtClean="0"/>
              <a:t>25 </a:t>
            </a:r>
            <a:r>
              <a:rPr lang="en-US" dirty="0"/>
              <a:t>ms * </a:t>
            </a:r>
            <a:r>
              <a:rPr lang="en-US" dirty="0" smtClean="0"/>
              <a:t>4 </a:t>
            </a:r>
            <a:r>
              <a:rPr lang="en-US" dirty="0"/>
              <a:t>= </a:t>
            </a:r>
            <a:r>
              <a:rPr lang="en-US" dirty="0" smtClean="0"/>
              <a:t>100 </a:t>
            </a:r>
            <a:r>
              <a:rPr lang="en-US" dirty="0"/>
              <a:t>ms timeout </a:t>
            </a:r>
            <a:r>
              <a:rPr lang="en-US" dirty="0" smtClean="0"/>
              <a:t>value</a:t>
            </a:r>
          </a:p>
          <a:p>
            <a:pPr lvl="2"/>
            <a:r>
              <a:rPr lang="en-US" dirty="0"/>
              <a:t>Example: an RPI of </a:t>
            </a:r>
            <a:r>
              <a:rPr lang="en-US" dirty="0" smtClean="0"/>
              <a:t>3 </a:t>
            </a:r>
            <a:r>
              <a:rPr lang="en-US" dirty="0"/>
              <a:t>ms * </a:t>
            </a:r>
            <a:r>
              <a:rPr lang="en-US" dirty="0" smtClean="0"/>
              <a:t>64 </a:t>
            </a:r>
            <a:r>
              <a:rPr lang="en-US" dirty="0"/>
              <a:t>= </a:t>
            </a:r>
            <a:r>
              <a:rPr lang="en-US" dirty="0" smtClean="0"/>
              <a:t>192 </a:t>
            </a:r>
            <a:r>
              <a:rPr lang="en-US" dirty="0"/>
              <a:t>ms timeout </a:t>
            </a:r>
            <a:r>
              <a:rPr lang="en-US" dirty="0" smtClean="0"/>
              <a:t>value</a:t>
            </a:r>
          </a:p>
          <a:p>
            <a:pPr lvl="2"/>
            <a:r>
              <a:rPr lang="en-US" dirty="0" smtClean="0"/>
              <a:t>ControlLogix Redundancy output timeouts may be double (over 200ms)</a:t>
            </a:r>
          </a:p>
          <a:p>
            <a:r>
              <a:rPr lang="en-US" dirty="0"/>
              <a:t>I/O </a:t>
            </a:r>
            <a:r>
              <a:rPr lang="en-US" u="sng" dirty="0" smtClean="0"/>
              <a:t>safety</a:t>
            </a:r>
            <a:r>
              <a:rPr lang="en-US" dirty="0" smtClean="0"/>
              <a:t> timeout is define by user application from the I/O tree</a:t>
            </a:r>
          </a:p>
        </p:txBody>
      </p:sp>
      <p:sp>
        <p:nvSpPr>
          <p:cNvPr id="6" name="Slide Number Placeholder 5"/>
          <p:cNvSpPr>
            <a:spLocks noGrp="1"/>
          </p:cNvSpPr>
          <p:nvPr>
            <p:ph type="sldNum" sz="quarter" idx="10"/>
          </p:nvPr>
        </p:nvSpPr>
        <p:spPr/>
        <p:txBody>
          <a:bodyPr/>
          <a:lstStyle/>
          <a:p>
            <a:fld id="{4458D7BB-C5F0-C74A-897E-AD5E99CA2DB6}" type="slidenum">
              <a:rPr lang="en-US" smtClean="0"/>
              <a:pPr/>
              <a:t>77</a:t>
            </a:fld>
            <a:endParaRPr lang="en-US" dirty="0"/>
          </a:p>
        </p:txBody>
      </p:sp>
      <p:sp>
        <p:nvSpPr>
          <p:cNvPr id="7" name="TextBox 6"/>
          <p:cNvSpPr txBox="1"/>
          <p:nvPr/>
        </p:nvSpPr>
        <p:spPr>
          <a:xfrm>
            <a:off x="229225" y="1343007"/>
            <a:ext cx="8686175" cy="707886"/>
          </a:xfrm>
          <a:prstGeom prst="rect">
            <a:avLst/>
          </a:prstGeom>
          <a:noFill/>
        </p:spPr>
        <p:txBody>
          <a:bodyPr wrap="square" rtlCol="0">
            <a:spAutoFit/>
          </a:bodyPr>
          <a:lstStyle/>
          <a:p>
            <a:pPr>
              <a:lnSpc>
                <a:spcPts val="2400"/>
              </a:lnSpc>
            </a:pPr>
            <a:r>
              <a:rPr lang="en-US" sz="2400" b="1" dirty="0" smtClean="0">
                <a:solidFill>
                  <a:schemeClr val="tx2"/>
                </a:solidFill>
                <a:latin typeface="Arial Narrow"/>
                <a:cs typeface="Arial Narrow"/>
              </a:rPr>
              <a:t>I/O data uses UDP/IP </a:t>
            </a:r>
          </a:p>
          <a:p>
            <a:pPr>
              <a:lnSpc>
                <a:spcPts val="2400"/>
              </a:lnSpc>
            </a:pPr>
            <a:endParaRPr lang="en-US" sz="2400" b="1" i="1" dirty="0" smtClean="0">
              <a:solidFill>
                <a:schemeClr val="tx2"/>
              </a:solidFill>
              <a:latin typeface="Arial Narrow"/>
              <a:cs typeface="Arial Narrow"/>
            </a:endParaRPr>
          </a:p>
        </p:txBody>
      </p:sp>
    </p:spTree>
    <p:extLst>
      <p:ext uri="{BB962C8B-B14F-4D97-AF65-F5344CB8AC3E}">
        <p14:creationId xmlns:p14="http://schemas.microsoft.com/office/powerpoint/2010/main" val="2892870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Analyzing I/O packets</a:t>
            </a:r>
            <a:endParaRPr lang="en-US" dirty="0"/>
          </a:p>
        </p:txBody>
      </p:sp>
      <p:sp>
        <p:nvSpPr>
          <p:cNvPr id="14340" name="Rectangle 3"/>
          <p:cNvSpPr>
            <a:spLocks noGrp="1" noChangeArrowheads="1"/>
          </p:cNvSpPr>
          <p:nvPr>
            <p:ph idx="4294967295"/>
          </p:nvPr>
        </p:nvSpPr>
        <p:spPr>
          <a:xfrm>
            <a:off x="152400" y="1252045"/>
            <a:ext cx="8763000" cy="1948355"/>
          </a:xfrm>
          <a:prstGeom prst="rect">
            <a:avLst/>
          </a:prstGeom>
        </p:spPr>
        <p:txBody>
          <a:bodyPr/>
          <a:lstStyle/>
          <a:p>
            <a:r>
              <a:rPr lang="en-US" dirty="0" smtClean="0"/>
              <a:t>Add the connection ID column as shown below.</a:t>
            </a:r>
          </a:p>
          <a:p>
            <a:pPr lvl="1"/>
            <a:r>
              <a:rPr lang="en-US" dirty="0" smtClean="0"/>
              <a:t>Make connection ID sorting and search easier</a:t>
            </a:r>
          </a:p>
          <a:p>
            <a:pPr lvl="1"/>
            <a:r>
              <a:rPr lang="en-US" dirty="0" smtClean="0"/>
              <a:t>Can use new column with right click functionality </a:t>
            </a:r>
          </a:p>
        </p:txBody>
      </p:sp>
      <p:sp>
        <p:nvSpPr>
          <p:cNvPr id="6" name="Slide Number Placeholder 5"/>
          <p:cNvSpPr>
            <a:spLocks noGrp="1"/>
          </p:cNvSpPr>
          <p:nvPr>
            <p:ph type="sldNum" sz="quarter" idx="10"/>
          </p:nvPr>
        </p:nvSpPr>
        <p:spPr/>
        <p:txBody>
          <a:bodyPr/>
          <a:lstStyle/>
          <a:p>
            <a:fld id="{4458D7BB-C5F0-C74A-897E-AD5E99CA2DB6}" type="slidenum">
              <a:rPr lang="en-US" smtClean="0"/>
              <a:pPr/>
              <a:t>78</a:t>
            </a:fld>
            <a:endParaRPr lang="en-US" dirty="0"/>
          </a:p>
        </p:txBody>
      </p:sp>
      <p:pic>
        <p:nvPicPr>
          <p:cNvPr id="2" name="Picture 1"/>
          <p:cNvPicPr>
            <a:picLocks noChangeAspect="1"/>
          </p:cNvPicPr>
          <p:nvPr/>
        </p:nvPicPr>
        <p:blipFill>
          <a:blip r:embed="rId2"/>
          <a:stretch>
            <a:fillRect/>
          </a:stretch>
        </p:blipFill>
        <p:spPr>
          <a:xfrm>
            <a:off x="2459736" y="2760687"/>
            <a:ext cx="4956444" cy="3927982"/>
          </a:xfrm>
          <a:prstGeom prst="rect">
            <a:avLst/>
          </a:prstGeom>
        </p:spPr>
      </p:pic>
    </p:spTree>
    <p:extLst>
      <p:ext uri="{BB962C8B-B14F-4D97-AF65-F5344CB8AC3E}">
        <p14:creationId xmlns:p14="http://schemas.microsoft.com/office/powerpoint/2010/main" val="9271990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 </a:t>
            </a:r>
            <a:r>
              <a:rPr lang="en-US" dirty="0" smtClean="0"/>
              <a:t/>
            </a:r>
            <a:br>
              <a:rPr lang="en-US" dirty="0" smtClean="0"/>
            </a:br>
            <a:r>
              <a:rPr lang="en-US" dirty="0" smtClean="0"/>
              <a:t>I/O Graph</a:t>
            </a:r>
            <a:endParaRPr lang="en-US" dirty="0"/>
          </a:p>
        </p:txBody>
      </p:sp>
      <p:sp>
        <p:nvSpPr>
          <p:cNvPr id="14340" name="Rectangle 3"/>
          <p:cNvSpPr>
            <a:spLocks noGrp="1" noChangeArrowheads="1"/>
          </p:cNvSpPr>
          <p:nvPr>
            <p:ph idx="4294967295"/>
          </p:nvPr>
        </p:nvSpPr>
        <p:spPr>
          <a:xfrm>
            <a:off x="152400" y="1252047"/>
            <a:ext cx="8763000" cy="2570924"/>
          </a:xfrm>
          <a:prstGeom prst="rect">
            <a:avLst/>
          </a:prstGeom>
        </p:spPr>
        <p:txBody>
          <a:bodyPr>
            <a:normAutofit/>
          </a:bodyPr>
          <a:lstStyle/>
          <a:p>
            <a:r>
              <a:rPr lang="en-US" dirty="0" smtClean="0"/>
              <a:t>Wireshark I/O graph can be used to see what the capture packet rate is while the capture is running or on a saved file</a:t>
            </a:r>
          </a:p>
          <a:p>
            <a:pPr lvl="1"/>
            <a:r>
              <a:rPr lang="en-US" dirty="0" smtClean="0"/>
              <a:t>Expected rate depends on traffic being captured</a:t>
            </a:r>
          </a:p>
          <a:p>
            <a:pPr lvl="1"/>
            <a:r>
              <a:rPr lang="en-US" dirty="0" smtClean="0"/>
              <a:t>Sometimes can be useful to find problem areas</a:t>
            </a:r>
          </a:p>
          <a:p>
            <a:endParaRPr lang="en-US" dirty="0" smtClean="0"/>
          </a:p>
          <a:p>
            <a:endParaRPr lang="en-US" dirty="0" smtClean="0"/>
          </a:p>
          <a:p>
            <a:pPr lvl="1"/>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79</a:t>
            </a:fld>
            <a:endParaRPr lang="en-US" dirty="0"/>
          </a:p>
        </p:txBody>
      </p:sp>
      <p:pic>
        <p:nvPicPr>
          <p:cNvPr id="2" name="Picture 1"/>
          <p:cNvPicPr>
            <a:picLocks noChangeAspect="1"/>
          </p:cNvPicPr>
          <p:nvPr/>
        </p:nvPicPr>
        <p:blipFill>
          <a:blip r:embed="rId2"/>
          <a:stretch>
            <a:fillRect/>
          </a:stretch>
        </p:blipFill>
        <p:spPr>
          <a:xfrm>
            <a:off x="282918" y="3156414"/>
            <a:ext cx="4794953" cy="2222862"/>
          </a:xfrm>
          <a:prstGeom prst="rect">
            <a:avLst/>
          </a:prstGeom>
        </p:spPr>
      </p:pic>
      <p:pic>
        <p:nvPicPr>
          <p:cNvPr id="1026" name="Picture 2" descr="C:\Users\bkyer\AppData\Local\Temp\SNAGHTML4c337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0464" y="3032958"/>
            <a:ext cx="3664571" cy="250708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bkyer\AppData\Local\Temp\SNAGHTML65644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2548" y="4093732"/>
            <a:ext cx="3792982" cy="2594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3979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Basics</a:t>
            </a:r>
            <a:br>
              <a:rPr lang="en-US" dirty="0"/>
            </a:br>
            <a:r>
              <a:rPr lang="en-US" dirty="0" smtClean="0"/>
              <a:t>Duplex Mismatch</a:t>
            </a:r>
            <a:endParaRPr lang="en-US" dirty="0"/>
          </a:p>
        </p:txBody>
      </p:sp>
      <p:sp>
        <p:nvSpPr>
          <p:cNvPr id="3" name="Slide Number Placeholder 2"/>
          <p:cNvSpPr>
            <a:spLocks noGrp="1"/>
          </p:cNvSpPr>
          <p:nvPr>
            <p:ph type="sldNum" sz="quarter" idx="10"/>
          </p:nvPr>
        </p:nvSpPr>
        <p:spPr/>
        <p:txBody>
          <a:bodyPr/>
          <a:lstStyle/>
          <a:p>
            <a:pPr>
              <a:defRPr/>
            </a:pPr>
            <a:fld id="{4458D7BB-C5F0-C74A-897E-AD5E99CA2DB6}" type="slidenum">
              <a:rPr lang="en-US" smtClean="0"/>
              <a:pPr>
                <a:defRPr/>
              </a:pPr>
              <a:t>8</a:t>
            </a:fld>
            <a:endParaRPr lang="en-US" dirty="0"/>
          </a:p>
        </p:txBody>
      </p:sp>
      <p:sp>
        <p:nvSpPr>
          <p:cNvPr id="4" name="Content Placeholder 3"/>
          <p:cNvSpPr>
            <a:spLocks noGrp="1"/>
          </p:cNvSpPr>
          <p:nvPr>
            <p:ph sz="quarter" idx="11"/>
          </p:nvPr>
        </p:nvSpPr>
        <p:spPr>
          <a:xfrm>
            <a:off x="152401" y="1295400"/>
            <a:ext cx="5132832" cy="2727960"/>
          </a:xfrm>
        </p:spPr>
        <p:txBody>
          <a:bodyPr>
            <a:normAutofit/>
          </a:bodyPr>
          <a:lstStyle/>
          <a:p>
            <a:r>
              <a:rPr lang="en-US" dirty="0" smtClean="0"/>
              <a:t>Check settings and media counters</a:t>
            </a:r>
          </a:p>
          <a:p>
            <a:r>
              <a:rPr lang="en-US" u="sng" dirty="0" smtClean="0"/>
              <a:t>Autonegotiate </a:t>
            </a:r>
            <a:r>
              <a:rPr lang="en-US" u="sng" dirty="0"/>
              <a:t>will go to Half Duplex </a:t>
            </a:r>
            <a:r>
              <a:rPr lang="en-US" dirty="0"/>
              <a:t>when connected to another port that is </a:t>
            </a:r>
            <a:r>
              <a:rPr lang="en-US" dirty="0" smtClean="0"/>
              <a:t>forced</a:t>
            </a:r>
          </a:p>
          <a:p>
            <a:pPr lvl="1"/>
            <a:r>
              <a:rPr lang="en-US" u="sng" dirty="0" smtClean="0"/>
              <a:t>Media errors can happen on both of these devices causing lost, delayed, and retransmitted packets</a:t>
            </a:r>
          </a:p>
        </p:txBody>
      </p:sp>
      <p:pic>
        <p:nvPicPr>
          <p:cNvPr id="1026" name="Picture 2" descr="C:\Users\bkyer\AppData\Local\Temp\SNAGHTML17a4e1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8796" y="4361357"/>
            <a:ext cx="4992654" cy="231199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bkyer\AppData\Local\Temp\SNAGHTML17ab3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277" y="4023360"/>
            <a:ext cx="3534451" cy="229514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bkyer\AppData\Local\Temp\SNAGHTML17b647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5233" y="1325403"/>
            <a:ext cx="3852796" cy="2792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2689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Conversation Filters</a:t>
            </a:r>
            <a:endParaRPr lang="en-US" dirty="0"/>
          </a:p>
        </p:txBody>
      </p:sp>
      <p:sp>
        <p:nvSpPr>
          <p:cNvPr id="14340" name="Rectangle 3"/>
          <p:cNvSpPr>
            <a:spLocks noGrp="1" noChangeArrowheads="1"/>
          </p:cNvSpPr>
          <p:nvPr>
            <p:ph idx="4294967295"/>
          </p:nvPr>
        </p:nvSpPr>
        <p:spPr>
          <a:xfrm>
            <a:off x="152400" y="1252045"/>
            <a:ext cx="8763000" cy="1948355"/>
          </a:xfrm>
          <a:prstGeom prst="rect">
            <a:avLst/>
          </a:prstGeom>
        </p:spPr>
        <p:txBody>
          <a:bodyPr>
            <a:normAutofit/>
          </a:bodyPr>
          <a:lstStyle/>
          <a:p>
            <a:r>
              <a:rPr lang="en-US" dirty="0" smtClean="0"/>
              <a:t>Conversation filter filters for 2 specific devices</a:t>
            </a:r>
          </a:p>
          <a:p>
            <a:pPr lvl="1"/>
            <a:r>
              <a:rPr lang="en-US" dirty="0" smtClean="0"/>
              <a:t>MAC address</a:t>
            </a:r>
          </a:p>
          <a:p>
            <a:pPr lvl="1"/>
            <a:r>
              <a:rPr lang="en-US" dirty="0" smtClean="0"/>
              <a:t>TCP</a:t>
            </a:r>
          </a:p>
          <a:p>
            <a:pPr lvl="1"/>
            <a:r>
              <a:rPr lang="en-US" dirty="0" smtClean="0"/>
              <a:t>IP</a:t>
            </a:r>
          </a:p>
        </p:txBody>
      </p:sp>
      <p:sp>
        <p:nvSpPr>
          <p:cNvPr id="6" name="Slide Number Placeholder 5"/>
          <p:cNvSpPr>
            <a:spLocks noGrp="1"/>
          </p:cNvSpPr>
          <p:nvPr>
            <p:ph type="sldNum" sz="quarter" idx="10"/>
          </p:nvPr>
        </p:nvSpPr>
        <p:spPr/>
        <p:txBody>
          <a:bodyPr/>
          <a:lstStyle/>
          <a:p>
            <a:fld id="{4458D7BB-C5F0-C74A-897E-AD5E99CA2DB6}" type="slidenum">
              <a:rPr lang="en-US" smtClean="0"/>
              <a:pPr/>
              <a:t>80</a:t>
            </a:fld>
            <a:endParaRPr lang="en-US" dirty="0"/>
          </a:p>
        </p:txBody>
      </p:sp>
      <p:pic>
        <p:nvPicPr>
          <p:cNvPr id="3" name="Picture 2"/>
          <p:cNvPicPr>
            <a:picLocks noChangeAspect="1"/>
          </p:cNvPicPr>
          <p:nvPr/>
        </p:nvPicPr>
        <p:blipFill>
          <a:blip r:embed="rId2"/>
          <a:stretch>
            <a:fillRect/>
          </a:stretch>
        </p:blipFill>
        <p:spPr>
          <a:xfrm>
            <a:off x="380105" y="3051665"/>
            <a:ext cx="8100762" cy="3345470"/>
          </a:xfrm>
          <a:prstGeom prst="rect">
            <a:avLst/>
          </a:prstGeom>
        </p:spPr>
      </p:pic>
    </p:spTree>
    <p:extLst>
      <p:ext uri="{BB962C8B-B14F-4D97-AF65-F5344CB8AC3E}">
        <p14:creationId xmlns:p14="http://schemas.microsoft.com/office/powerpoint/2010/main" val="17996370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Run bit</a:t>
            </a:r>
            <a:endParaRPr lang="en-US" dirty="0"/>
          </a:p>
        </p:txBody>
      </p:sp>
      <p:sp>
        <p:nvSpPr>
          <p:cNvPr id="14340" name="Rectangle 3"/>
          <p:cNvSpPr>
            <a:spLocks noGrp="1" noChangeArrowheads="1"/>
          </p:cNvSpPr>
          <p:nvPr>
            <p:ph idx="4294967295"/>
          </p:nvPr>
        </p:nvSpPr>
        <p:spPr>
          <a:xfrm>
            <a:off x="152400" y="1252045"/>
            <a:ext cx="8763000" cy="4691555"/>
          </a:xfrm>
          <a:prstGeom prst="rect">
            <a:avLst/>
          </a:prstGeom>
        </p:spPr>
        <p:txBody>
          <a:bodyPr/>
          <a:lstStyle/>
          <a:p>
            <a:r>
              <a:rPr lang="en-US" dirty="0" smtClean="0"/>
              <a:t>If forward open is in the trace, Wireshark might be able to parse out the run bit from the output packets (from controller to I/O)</a:t>
            </a:r>
          </a:p>
          <a:p>
            <a:pPr lvl="1"/>
            <a:r>
              <a:rPr lang="en-US" dirty="0" smtClean="0"/>
              <a:t>Only some I/O devices use this format</a:t>
            </a:r>
          </a:p>
          <a:p>
            <a:pPr lvl="1"/>
            <a:r>
              <a:rPr lang="en-US" dirty="0" smtClean="0"/>
              <a:t>Device should only use data when run bit is on</a:t>
            </a:r>
          </a:p>
        </p:txBody>
      </p:sp>
      <p:sp>
        <p:nvSpPr>
          <p:cNvPr id="6" name="Slide Number Placeholder 5"/>
          <p:cNvSpPr>
            <a:spLocks noGrp="1"/>
          </p:cNvSpPr>
          <p:nvPr>
            <p:ph type="sldNum" sz="quarter" idx="10"/>
          </p:nvPr>
        </p:nvSpPr>
        <p:spPr/>
        <p:txBody>
          <a:bodyPr/>
          <a:lstStyle/>
          <a:p>
            <a:fld id="{4458D7BB-C5F0-C74A-897E-AD5E99CA2DB6}" type="slidenum">
              <a:rPr lang="en-US" smtClean="0"/>
              <a:pPr/>
              <a:t>81</a:t>
            </a:fld>
            <a:endParaRPr lang="en-US" dirty="0"/>
          </a:p>
        </p:txBody>
      </p:sp>
      <p:pic>
        <p:nvPicPr>
          <p:cNvPr id="3" name="Picture 2"/>
          <p:cNvPicPr>
            <a:picLocks noChangeAspect="1"/>
          </p:cNvPicPr>
          <p:nvPr/>
        </p:nvPicPr>
        <p:blipFill>
          <a:blip r:embed="rId2"/>
          <a:stretch>
            <a:fillRect/>
          </a:stretch>
        </p:blipFill>
        <p:spPr>
          <a:xfrm>
            <a:off x="310463" y="3225319"/>
            <a:ext cx="8525562" cy="3230098"/>
          </a:xfrm>
          <a:prstGeom prst="rect">
            <a:avLst/>
          </a:prstGeom>
        </p:spPr>
      </p:pic>
    </p:spTree>
    <p:extLst>
      <p:ext uri="{BB962C8B-B14F-4D97-AF65-F5344CB8AC3E}">
        <p14:creationId xmlns:p14="http://schemas.microsoft.com/office/powerpoint/2010/main" val="32970911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Multicast Recommendations</a:t>
            </a:r>
            <a:endParaRPr lang="en-US" dirty="0"/>
          </a:p>
        </p:txBody>
      </p:sp>
      <p:sp>
        <p:nvSpPr>
          <p:cNvPr id="14340" name="Rectangle 3"/>
          <p:cNvSpPr>
            <a:spLocks noGrp="1" noChangeArrowheads="1"/>
          </p:cNvSpPr>
          <p:nvPr>
            <p:ph idx="4294967295"/>
          </p:nvPr>
        </p:nvSpPr>
        <p:spPr>
          <a:xfrm>
            <a:off x="152400" y="1371600"/>
            <a:ext cx="8763000" cy="5181600"/>
          </a:xfrm>
          <a:prstGeom prst="rect">
            <a:avLst/>
          </a:prstGeom>
        </p:spPr>
        <p:txBody>
          <a:bodyPr/>
          <a:lstStyle/>
          <a:p>
            <a:r>
              <a:rPr lang="en-US" dirty="0" smtClean="0"/>
              <a:t>With latest releases, unicast can be used for I/O and produce/consume tags</a:t>
            </a:r>
          </a:p>
          <a:p>
            <a:r>
              <a:rPr lang="en-US" dirty="0" smtClean="0"/>
              <a:t>If multicast is used, select </a:t>
            </a:r>
            <a:r>
              <a:rPr lang="en-US" dirty="0"/>
              <a:t>IGMP Snooping on all switches</a:t>
            </a:r>
          </a:p>
          <a:p>
            <a:r>
              <a:rPr lang="en-US" dirty="0"/>
              <a:t>Enable IGMP querier on all </a:t>
            </a:r>
            <a:r>
              <a:rPr lang="en-US" dirty="0" smtClean="0"/>
              <a:t>switches that support v2 or later. With IGMP version 2 or later, </a:t>
            </a:r>
            <a:r>
              <a:rPr lang="en-US" dirty="0"/>
              <a:t>all </a:t>
            </a:r>
            <a:r>
              <a:rPr lang="en-US" dirty="0" smtClean="0"/>
              <a:t>switches </a:t>
            </a:r>
            <a:r>
              <a:rPr lang="en-US" dirty="0"/>
              <a:t>will negotiate and the lowest IP address will be the IGMP querier. </a:t>
            </a:r>
            <a:endParaRPr lang="en-US" dirty="0" smtClean="0"/>
          </a:p>
          <a:p>
            <a:pPr marL="0" indent="0">
              <a:buNone/>
            </a:pPr>
            <a:r>
              <a:rPr lang="en-US" u="sng" dirty="0" smtClean="0"/>
              <a:t>Note:</a:t>
            </a:r>
            <a:r>
              <a:rPr lang="en-US" dirty="0" smtClean="0"/>
              <a:t> IGMP </a:t>
            </a:r>
            <a:r>
              <a:rPr lang="en-US" dirty="0"/>
              <a:t>v1 enabled queriers will not </a:t>
            </a:r>
            <a:r>
              <a:rPr lang="en-US" dirty="0" smtClean="0"/>
              <a:t>negotiate and should not be enabled at the same time. If there are no v2 queriers, use only one v1 querier</a:t>
            </a:r>
            <a:endParaRPr lang="en-US" dirty="0"/>
          </a:p>
          <a:p>
            <a:pPr lvl="1"/>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82</a:t>
            </a:fld>
            <a:endParaRPr lang="en-US" dirty="0"/>
          </a:p>
        </p:txBody>
      </p:sp>
    </p:spTree>
    <p:extLst>
      <p:ext uri="{BB962C8B-B14F-4D97-AF65-F5344CB8AC3E}">
        <p14:creationId xmlns:p14="http://schemas.microsoft.com/office/powerpoint/2010/main" val="2081969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Multicast</a:t>
            </a:r>
            <a:endParaRPr lang="en-US" dirty="0"/>
          </a:p>
        </p:txBody>
      </p:sp>
      <p:sp>
        <p:nvSpPr>
          <p:cNvPr id="14340" name="Rectangle 3"/>
          <p:cNvSpPr>
            <a:spLocks noGrp="1" noChangeArrowheads="1"/>
          </p:cNvSpPr>
          <p:nvPr>
            <p:ph idx="4294967295"/>
          </p:nvPr>
        </p:nvSpPr>
        <p:spPr>
          <a:xfrm>
            <a:off x="152400" y="1371315"/>
            <a:ext cx="8763000" cy="4247606"/>
          </a:xfrm>
          <a:prstGeom prst="rect">
            <a:avLst/>
          </a:prstGeom>
        </p:spPr>
        <p:txBody>
          <a:bodyPr>
            <a:normAutofit/>
          </a:bodyPr>
          <a:lstStyle/>
          <a:p>
            <a:r>
              <a:rPr lang="en-US" dirty="0" smtClean="0"/>
              <a:t>If multicast I/O connections drop, the Ethernet module will issue an IGMP leave message</a:t>
            </a:r>
          </a:p>
          <a:p>
            <a:pPr lvl="1"/>
            <a:r>
              <a:rPr lang="en-US" dirty="0" smtClean="0"/>
              <a:t>Note: Some switches, like the Stratix 8000, do not mirror leaves and joins (group). It is recommended to use ETAP to capture traffic. May be needed to investigate the UDP multicast traffic flow</a:t>
            </a:r>
          </a:p>
          <a:p>
            <a:r>
              <a:rPr lang="en-US" dirty="0"/>
              <a:t>If </a:t>
            </a:r>
            <a:r>
              <a:rPr lang="en-US" dirty="0" smtClean="0"/>
              <a:t>a module joins a group, it will send a group message</a:t>
            </a:r>
            <a:endParaRPr lang="en-US" dirty="0"/>
          </a:p>
          <a:p>
            <a:r>
              <a:rPr lang="en-US" dirty="0"/>
              <a:t>When multicast I/O connections exist, the Ethernet module will issue an IGMP “Membership Report group” message for each “Membership Query”</a:t>
            </a:r>
          </a:p>
          <a:p>
            <a:endParaRPr lang="en-US" dirty="0"/>
          </a:p>
          <a:p>
            <a:pPr lvl="1"/>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83</a:t>
            </a:fld>
            <a:endParaRPr lang="en-US" dirty="0"/>
          </a:p>
        </p:txBody>
      </p:sp>
    </p:spTree>
    <p:extLst>
      <p:ext uri="{BB962C8B-B14F-4D97-AF65-F5344CB8AC3E}">
        <p14:creationId xmlns:p14="http://schemas.microsoft.com/office/powerpoint/2010/main" val="902477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Multicast - IGMP Leave happens when?</a:t>
            </a:r>
          </a:p>
        </p:txBody>
      </p:sp>
      <p:sp>
        <p:nvSpPr>
          <p:cNvPr id="6" name="Slide Number Placeholder 5"/>
          <p:cNvSpPr>
            <a:spLocks noGrp="1"/>
          </p:cNvSpPr>
          <p:nvPr>
            <p:ph type="sldNum" sz="quarter" idx="10"/>
          </p:nvPr>
        </p:nvSpPr>
        <p:spPr/>
        <p:txBody>
          <a:bodyPr/>
          <a:lstStyle/>
          <a:p>
            <a:fld id="{4458D7BB-C5F0-C74A-897E-AD5E99CA2DB6}" type="slidenum">
              <a:rPr lang="en-US" smtClean="0"/>
              <a:pPr/>
              <a:t>84</a:t>
            </a:fld>
            <a:endParaRPr lang="en-US"/>
          </a:p>
        </p:txBody>
      </p:sp>
      <p:sp>
        <p:nvSpPr>
          <p:cNvPr id="14340" name="Rectangle 3"/>
          <p:cNvSpPr>
            <a:spLocks noGrp="1" noChangeArrowheads="1"/>
          </p:cNvSpPr>
          <p:nvPr>
            <p:ph sz="quarter" idx="11"/>
          </p:nvPr>
        </p:nvSpPr>
        <p:spPr>
          <a:xfrm>
            <a:off x="152400" y="2880169"/>
            <a:ext cx="8763000" cy="3257550"/>
          </a:xfrm>
          <a:prstGeom prst="rect">
            <a:avLst/>
          </a:prstGeom>
        </p:spPr>
        <p:txBody>
          <a:bodyPr>
            <a:normAutofit fontScale="85000" lnSpcReduction="20000"/>
          </a:bodyPr>
          <a:lstStyle/>
          <a:p>
            <a:r>
              <a:rPr lang="en-US" dirty="0" smtClean="0"/>
              <a:t>Case </a:t>
            </a:r>
            <a:r>
              <a:rPr lang="en-US" dirty="0"/>
              <a:t>1:  </a:t>
            </a:r>
            <a:r>
              <a:rPr lang="en-US" dirty="0" smtClean="0"/>
              <a:t>Startup</a:t>
            </a:r>
          </a:p>
          <a:p>
            <a:pPr lvl="1"/>
            <a:r>
              <a:rPr lang="en-US" dirty="0" smtClean="0"/>
              <a:t>When </a:t>
            </a:r>
            <a:r>
              <a:rPr lang="en-US" dirty="0"/>
              <a:t>a consumer receives a successful Forward Open reply for a multicast group, the consumer starts sending heartbeats and also sends an IGMP </a:t>
            </a:r>
            <a:r>
              <a:rPr lang="en-US" dirty="0" smtClean="0"/>
              <a:t>Join.</a:t>
            </a:r>
          </a:p>
          <a:p>
            <a:pPr lvl="1"/>
            <a:r>
              <a:rPr lang="en-US" dirty="0" smtClean="0"/>
              <a:t>If </a:t>
            </a:r>
            <a:r>
              <a:rPr lang="en-US" dirty="0"/>
              <a:t>the first multicast is not received in 10 seconds, the consumer sends an IGMP </a:t>
            </a:r>
            <a:r>
              <a:rPr lang="en-US" dirty="0" smtClean="0"/>
              <a:t>Leave.</a:t>
            </a:r>
          </a:p>
          <a:p>
            <a:pPr lvl="1"/>
            <a:r>
              <a:rPr lang="en-US" dirty="0" smtClean="0"/>
              <a:t>The </a:t>
            </a:r>
            <a:r>
              <a:rPr lang="en-US" dirty="0"/>
              <a:t>consumer considers the CIP connection as timed out and stops sending </a:t>
            </a:r>
            <a:r>
              <a:rPr lang="en-US" dirty="0" smtClean="0"/>
              <a:t>unicast.</a:t>
            </a:r>
          </a:p>
          <a:p>
            <a:pPr lvl="1"/>
            <a:r>
              <a:rPr lang="en-US" dirty="0" smtClean="0"/>
              <a:t>Examples </a:t>
            </a:r>
            <a:r>
              <a:rPr lang="en-US" dirty="0"/>
              <a:t>of timeouts after the first data:</a:t>
            </a:r>
          </a:p>
          <a:p>
            <a:pPr lvl="2"/>
            <a:r>
              <a:rPr lang="en-US" dirty="0"/>
              <a:t>A 2ms RPI has a  CIP connection timeout of 128ms.  Then, X &gt;128ms.</a:t>
            </a:r>
          </a:p>
          <a:p>
            <a:pPr lvl="2"/>
            <a:r>
              <a:rPr lang="en-US" dirty="0"/>
              <a:t>A 100ms RPI has a CIP connection timeout of 400ms.  Then, X &gt; 400ms.</a:t>
            </a:r>
          </a:p>
          <a:p>
            <a:endParaRPr lang="en-US" dirty="0"/>
          </a:p>
          <a:p>
            <a:pPr lvl="1"/>
            <a:endParaRPr lang="en-US" sz="1800" dirty="0"/>
          </a:p>
          <a:p>
            <a:endParaRPr lang="en-US" dirty="0"/>
          </a:p>
        </p:txBody>
      </p:sp>
      <p:sp>
        <p:nvSpPr>
          <p:cNvPr id="7" name="TextBox 6"/>
          <p:cNvSpPr txBox="1"/>
          <p:nvPr/>
        </p:nvSpPr>
        <p:spPr>
          <a:xfrm>
            <a:off x="229228" y="1864507"/>
            <a:ext cx="8686175" cy="1015663"/>
          </a:xfrm>
          <a:prstGeom prst="rect">
            <a:avLst/>
          </a:prstGeom>
          <a:noFill/>
        </p:spPr>
        <p:txBody>
          <a:bodyPr wrap="square" rtlCol="0">
            <a:spAutoFit/>
          </a:bodyPr>
          <a:lstStyle/>
          <a:p>
            <a:pPr>
              <a:lnSpc>
                <a:spcPts val="2400"/>
              </a:lnSpc>
            </a:pPr>
            <a:r>
              <a:rPr lang="en-US" sz="2400" b="1" i="1" dirty="0">
                <a:solidFill>
                  <a:schemeClr val="tx2"/>
                </a:solidFill>
                <a:cs typeface="Arial Narrow"/>
              </a:rPr>
              <a:t>A Logix Ethernet module sends an IGMP Leave when all CIP connections through that module are broken for the multicast address being consumed.</a:t>
            </a:r>
            <a:endParaRPr lang="en-US" sz="2400" b="1" i="1" dirty="0">
              <a:solidFill>
                <a:schemeClr val="tx2"/>
              </a:solidFill>
              <a:latin typeface="Arial Narrow"/>
              <a:cs typeface="Arial Narrow"/>
            </a:endParaRPr>
          </a:p>
        </p:txBody>
      </p:sp>
    </p:spTree>
    <p:extLst>
      <p:ext uri="{BB962C8B-B14F-4D97-AF65-F5344CB8AC3E}">
        <p14:creationId xmlns:p14="http://schemas.microsoft.com/office/powerpoint/2010/main" val="2128664070"/>
      </p:ext>
    </p:extLst>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Multicast - IGMP Leave happens when?</a:t>
            </a:r>
          </a:p>
        </p:txBody>
      </p:sp>
      <p:sp>
        <p:nvSpPr>
          <p:cNvPr id="6" name="Slide Number Placeholder 5"/>
          <p:cNvSpPr>
            <a:spLocks noGrp="1"/>
          </p:cNvSpPr>
          <p:nvPr>
            <p:ph type="sldNum" sz="quarter" idx="10"/>
          </p:nvPr>
        </p:nvSpPr>
        <p:spPr/>
        <p:txBody>
          <a:bodyPr/>
          <a:lstStyle/>
          <a:p>
            <a:fld id="{4458D7BB-C5F0-C74A-897E-AD5E99CA2DB6}" type="slidenum">
              <a:rPr lang="en-US" smtClean="0"/>
              <a:pPr/>
              <a:t>85</a:t>
            </a:fld>
            <a:endParaRPr lang="en-US"/>
          </a:p>
        </p:txBody>
      </p:sp>
      <p:sp>
        <p:nvSpPr>
          <p:cNvPr id="14340" name="Rectangle 3"/>
          <p:cNvSpPr>
            <a:spLocks noGrp="1" noChangeArrowheads="1"/>
          </p:cNvSpPr>
          <p:nvPr>
            <p:ph sz="quarter" idx="11"/>
          </p:nvPr>
        </p:nvSpPr>
        <p:spPr>
          <a:xfrm>
            <a:off x="152400" y="1965960"/>
            <a:ext cx="8763000" cy="3257550"/>
          </a:xfrm>
          <a:prstGeom prst="rect">
            <a:avLst/>
          </a:prstGeom>
        </p:spPr>
        <p:txBody>
          <a:bodyPr>
            <a:normAutofit/>
          </a:bodyPr>
          <a:lstStyle/>
          <a:p>
            <a:r>
              <a:rPr lang="en-US" dirty="0"/>
              <a:t>Case 2:  Two controllers consuming same tag thru same </a:t>
            </a:r>
            <a:r>
              <a:rPr lang="en-US" dirty="0" err="1" smtClean="0"/>
              <a:t>ENxx</a:t>
            </a:r>
            <a:endParaRPr lang="en-US" dirty="0" smtClean="0"/>
          </a:p>
          <a:p>
            <a:pPr lvl="1"/>
            <a:r>
              <a:rPr lang="en-US" dirty="0" smtClean="0"/>
              <a:t>At the consumer Logix chassis, if there are 2 consumer controllers for the same tag and both are consuming thru the same ENBT module, then that ENBT will send a Leave for that multicast group when both Logix controllers no longer want to consume that group.  A Logix controller will not consume under the following conditions:</a:t>
            </a:r>
          </a:p>
          <a:p>
            <a:pPr lvl="2"/>
            <a:r>
              <a:rPr lang="en-US" dirty="0" smtClean="0"/>
              <a:t>Consumed </a:t>
            </a:r>
            <a:r>
              <a:rPr lang="en-US" dirty="0"/>
              <a:t>tag is inhibited or deleted</a:t>
            </a:r>
          </a:p>
          <a:p>
            <a:pPr lvl="2"/>
            <a:r>
              <a:rPr lang="en-US" dirty="0"/>
              <a:t>I/O connection is inhibited or deleted</a:t>
            </a:r>
          </a:p>
          <a:p>
            <a:pPr lvl="1"/>
            <a:endParaRPr lang="en-US" sz="1800" dirty="0"/>
          </a:p>
          <a:p>
            <a:endParaRPr lang="en-US" dirty="0"/>
          </a:p>
        </p:txBody>
      </p:sp>
    </p:spTree>
    <p:extLst>
      <p:ext uri="{BB962C8B-B14F-4D97-AF65-F5344CB8AC3E}">
        <p14:creationId xmlns:p14="http://schemas.microsoft.com/office/powerpoint/2010/main" val="1593503551"/>
      </p:ext>
    </p:extLst>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Multicast - IGMP Leave happens when?</a:t>
            </a:r>
          </a:p>
        </p:txBody>
      </p:sp>
      <p:sp>
        <p:nvSpPr>
          <p:cNvPr id="6" name="Slide Number Placeholder 5"/>
          <p:cNvSpPr>
            <a:spLocks noGrp="1"/>
          </p:cNvSpPr>
          <p:nvPr>
            <p:ph type="sldNum" sz="quarter" idx="10"/>
          </p:nvPr>
        </p:nvSpPr>
        <p:spPr/>
        <p:txBody>
          <a:bodyPr/>
          <a:lstStyle/>
          <a:p>
            <a:fld id="{4458D7BB-C5F0-C74A-897E-AD5E99CA2DB6}" type="slidenum">
              <a:rPr lang="en-US" smtClean="0"/>
              <a:pPr/>
              <a:t>86</a:t>
            </a:fld>
            <a:endParaRPr lang="en-US"/>
          </a:p>
        </p:txBody>
      </p:sp>
      <p:sp>
        <p:nvSpPr>
          <p:cNvPr id="14340" name="Rectangle 3"/>
          <p:cNvSpPr>
            <a:spLocks noGrp="1" noChangeArrowheads="1"/>
          </p:cNvSpPr>
          <p:nvPr>
            <p:ph sz="quarter" idx="11"/>
          </p:nvPr>
        </p:nvSpPr>
        <p:spPr>
          <a:xfrm>
            <a:off x="152400" y="1965960"/>
            <a:ext cx="8763000" cy="3257550"/>
          </a:xfrm>
          <a:prstGeom prst="rect">
            <a:avLst/>
          </a:prstGeom>
        </p:spPr>
        <p:txBody>
          <a:bodyPr>
            <a:normAutofit/>
          </a:bodyPr>
          <a:lstStyle/>
          <a:p>
            <a:r>
              <a:rPr lang="en-US" dirty="0"/>
              <a:t>Case 3:  Tag producer dies/disconnected/disappears</a:t>
            </a:r>
          </a:p>
          <a:p>
            <a:pPr lvl="1"/>
            <a:r>
              <a:rPr lang="en-US" dirty="0"/>
              <a:t>At the consumer Logix chassis, if the tag producer is disconnected or the infrastructure (switch) fails, the consumer Ethernet module no longer detects the produced tag and the CIP connection will close. </a:t>
            </a:r>
          </a:p>
          <a:p>
            <a:pPr lvl="1"/>
            <a:endParaRPr lang="en-US" sz="1800" dirty="0"/>
          </a:p>
          <a:p>
            <a:endParaRPr lang="en-US" dirty="0"/>
          </a:p>
        </p:txBody>
      </p:sp>
    </p:spTree>
    <p:extLst>
      <p:ext uri="{BB962C8B-B14F-4D97-AF65-F5344CB8AC3E}">
        <p14:creationId xmlns:p14="http://schemas.microsoft.com/office/powerpoint/2010/main" val="729397642"/>
      </p:ext>
    </p:extLst>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Multicast - IGMP Leave happens when?</a:t>
            </a:r>
          </a:p>
        </p:txBody>
      </p:sp>
      <p:sp>
        <p:nvSpPr>
          <p:cNvPr id="6" name="Slide Number Placeholder 5"/>
          <p:cNvSpPr>
            <a:spLocks noGrp="1"/>
          </p:cNvSpPr>
          <p:nvPr>
            <p:ph type="sldNum" sz="quarter" idx="10"/>
          </p:nvPr>
        </p:nvSpPr>
        <p:spPr/>
        <p:txBody>
          <a:bodyPr/>
          <a:lstStyle/>
          <a:p>
            <a:fld id="{4458D7BB-C5F0-C74A-897E-AD5E99CA2DB6}" type="slidenum">
              <a:rPr lang="en-US" smtClean="0"/>
              <a:pPr/>
              <a:t>87</a:t>
            </a:fld>
            <a:endParaRPr lang="en-US"/>
          </a:p>
        </p:txBody>
      </p:sp>
      <p:sp>
        <p:nvSpPr>
          <p:cNvPr id="14340" name="Rectangle 3"/>
          <p:cNvSpPr>
            <a:spLocks noGrp="1" noChangeArrowheads="1"/>
          </p:cNvSpPr>
          <p:nvPr>
            <p:ph sz="quarter" idx="11"/>
          </p:nvPr>
        </p:nvSpPr>
        <p:spPr>
          <a:xfrm>
            <a:off x="152400" y="1965960"/>
            <a:ext cx="8763000" cy="3257550"/>
          </a:xfrm>
          <a:prstGeom prst="rect">
            <a:avLst/>
          </a:prstGeom>
        </p:spPr>
        <p:txBody>
          <a:bodyPr>
            <a:normAutofit/>
          </a:bodyPr>
          <a:lstStyle/>
          <a:p>
            <a:r>
              <a:rPr lang="en-US" dirty="0"/>
              <a:t>Case 4:  Duplicate multicast address</a:t>
            </a:r>
          </a:p>
          <a:p>
            <a:pPr lvl="2"/>
            <a:r>
              <a:rPr lang="en-US" dirty="0"/>
              <a:t>Consider the case of 2 Logix controllers each consuming data from different data producers.  And, each data producer transmits its data using the same multicast address.  This is allowed in the EIP spec because each multicast stream includes unique information that </a:t>
            </a:r>
            <a:r>
              <a:rPr lang="en-US" dirty="0" smtClean="0"/>
              <a:t>differentiates.</a:t>
            </a:r>
          </a:p>
          <a:p>
            <a:pPr lvl="2"/>
            <a:r>
              <a:rPr lang="en-US" dirty="0" smtClean="0"/>
              <a:t>If </a:t>
            </a:r>
            <a:r>
              <a:rPr lang="en-US" dirty="0"/>
              <a:t>2 or more multicast producers are using the same multicast address, the consumer ENBT module will not send a Leave until all consumer Logix controllers no longer want to receive that multicast group.</a:t>
            </a:r>
          </a:p>
          <a:p>
            <a:pPr lvl="1"/>
            <a:endParaRPr lang="en-US" sz="1800" dirty="0"/>
          </a:p>
          <a:p>
            <a:endParaRPr lang="en-US" dirty="0"/>
          </a:p>
        </p:txBody>
      </p:sp>
    </p:spTree>
    <p:extLst>
      <p:ext uri="{BB962C8B-B14F-4D97-AF65-F5344CB8AC3E}">
        <p14:creationId xmlns:p14="http://schemas.microsoft.com/office/powerpoint/2010/main" val="3522231468"/>
      </p:ext>
    </p:extLst>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Multicast</a:t>
            </a:r>
            <a:endParaRPr lang="en-US" dirty="0"/>
          </a:p>
        </p:txBody>
      </p:sp>
      <p:sp>
        <p:nvSpPr>
          <p:cNvPr id="14340" name="Rectangle 3"/>
          <p:cNvSpPr>
            <a:spLocks noGrp="1" noChangeArrowheads="1"/>
          </p:cNvSpPr>
          <p:nvPr>
            <p:ph idx="4294967295"/>
          </p:nvPr>
        </p:nvSpPr>
        <p:spPr>
          <a:xfrm>
            <a:off x="152400" y="1252045"/>
            <a:ext cx="8763000" cy="5436624"/>
          </a:xfrm>
          <a:prstGeom prst="rect">
            <a:avLst/>
          </a:prstGeom>
        </p:spPr>
        <p:txBody>
          <a:bodyPr>
            <a:normAutofit/>
          </a:bodyPr>
          <a:lstStyle/>
          <a:p>
            <a:endParaRPr lang="en-US" dirty="0"/>
          </a:p>
          <a:p>
            <a:r>
              <a:rPr lang="en-US" dirty="0" smtClean="0"/>
              <a:t>Here is picture with filter “IGMP” of a connection being broken and remade</a:t>
            </a:r>
          </a:p>
          <a:p>
            <a:endParaRPr lang="en-US" dirty="0" smtClean="0"/>
          </a:p>
          <a:p>
            <a:endParaRPr lang="en-US" dirty="0"/>
          </a:p>
          <a:p>
            <a:endParaRPr lang="en-US" dirty="0" smtClean="0"/>
          </a:p>
          <a:p>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88</a:t>
            </a:fld>
            <a:endParaRPr lang="en-US" dirty="0"/>
          </a:p>
        </p:txBody>
      </p:sp>
      <p:pic>
        <p:nvPicPr>
          <p:cNvPr id="1028" name="Picture 4" descr="C:\Users\bkyer\AppData\Local\Temp\SNAGHTML66326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043" y="3466774"/>
            <a:ext cx="7391400"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61253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1600201"/>
            <a:ext cx="8229600" cy="1752599"/>
          </a:xfrm>
          <a:prstGeom prst="rect">
            <a:avLst/>
          </a:prstGeom>
        </p:spPr>
        <p:txBody>
          <a:bodyPr/>
          <a:lstStyle/>
          <a:p>
            <a:pPr marL="0" indent="0">
              <a:buNone/>
            </a:pPr>
            <a:r>
              <a:rPr lang="en-US" sz="2000" dirty="0" smtClean="0"/>
              <a:t>For </a:t>
            </a:r>
            <a:r>
              <a:rPr lang="en-US" sz="2000" u="sng" dirty="0" smtClean="0"/>
              <a:t>analysis</a:t>
            </a:r>
            <a:r>
              <a:rPr lang="en-US" sz="2000" dirty="0" smtClean="0"/>
              <a:t>:</a:t>
            </a:r>
          </a:p>
          <a:p>
            <a:pPr marL="0" indent="0">
              <a:buNone/>
            </a:pPr>
            <a:r>
              <a:rPr lang="en-US" sz="2000" dirty="0" smtClean="0"/>
              <a:t>The two connection IDs associated with each CIP connection need to be identified.  These can be obtained from a EN2T web page.  To make them available </a:t>
            </a:r>
            <a:r>
              <a:rPr lang="en-US" sz="2000" u="sng" dirty="0" smtClean="0"/>
              <a:t>dynamically</a:t>
            </a:r>
            <a:r>
              <a:rPr lang="en-US" sz="2000" dirty="0" smtClean="0"/>
              <a:t> in Wireshark, configure a web browser (ex. Internet Explorer) to read the EN2T page shown below.</a:t>
            </a:r>
            <a:endParaRPr lang="en-US" sz="2000" dirty="0"/>
          </a:p>
        </p:txBody>
      </p:sp>
      <p:sp>
        <p:nvSpPr>
          <p:cNvPr id="4" name="Date Placeholder 3"/>
          <p:cNvSpPr>
            <a:spLocks noGrp="1"/>
          </p:cNvSpPr>
          <p:nvPr>
            <p:ph type="dt" sz="half" idx="10"/>
          </p:nvPr>
        </p:nvSpPr>
        <p:spPr/>
        <p:txBody>
          <a:bodyPr/>
          <a:lstStyle/>
          <a:p>
            <a:pPr>
              <a:defRPr/>
            </a:pPr>
            <a:r>
              <a:rPr lang="en-US" smtClean="0"/>
              <a:t>02/28/2012</a:t>
            </a:r>
            <a:endParaRPr lang="en-US"/>
          </a:p>
        </p:txBody>
      </p:sp>
      <p:sp>
        <p:nvSpPr>
          <p:cNvPr id="5" name="Slide Number Placeholder 4"/>
          <p:cNvSpPr>
            <a:spLocks noGrp="1"/>
          </p:cNvSpPr>
          <p:nvPr>
            <p:ph type="sldNum" sz="quarter" idx="4294967295"/>
          </p:nvPr>
        </p:nvSpPr>
        <p:spPr>
          <a:xfrm>
            <a:off x="6553200" y="6245225"/>
            <a:ext cx="2133600" cy="476250"/>
          </a:xfrm>
          <a:prstGeom prst="rect">
            <a:avLst/>
          </a:prstGeom>
        </p:spPr>
        <p:txBody>
          <a:bodyPr/>
          <a:lstStyle/>
          <a:p>
            <a:pPr>
              <a:defRPr/>
            </a:pPr>
            <a:fld id="{88A1DF82-1E4A-49D9-852D-E53E18B1CDE7}" type="slidenum">
              <a:rPr lang="en-US" smtClean="0"/>
              <a:pPr>
                <a:defRPr/>
              </a:pPr>
              <a:t>89</a:t>
            </a:fld>
            <a:endParaRPr lang="en-US"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581400"/>
            <a:ext cx="79248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a:off x="6858000" y="4076700"/>
            <a:ext cx="457200" cy="64770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9" name="Straight Arrow Connector 8"/>
          <p:cNvCxnSpPr/>
          <p:nvPr/>
        </p:nvCxnSpPr>
        <p:spPr>
          <a:xfrm flipH="1">
            <a:off x="7842607" y="4267200"/>
            <a:ext cx="234593" cy="45720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10" name="Title 4"/>
          <p:cNvSpPr>
            <a:spLocks noGrp="1"/>
          </p:cNvSpPr>
          <p:nvPr>
            <p:ph type="title"/>
          </p:nvPr>
        </p:nvSpPr>
        <p:spPr>
          <a:xfrm>
            <a:off x="152400" y="152400"/>
            <a:ext cx="7086600" cy="914399"/>
          </a:xfrm>
        </p:spPr>
        <p:txBody>
          <a:bodyPr/>
          <a:lstStyle/>
          <a:p>
            <a:r>
              <a:rPr lang="en-US" dirty="0"/>
              <a:t>Looking At Traces</a:t>
            </a:r>
            <a:r>
              <a:rPr lang="en-US" dirty="0" smtClean="0"/>
              <a:t/>
            </a:r>
            <a:br>
              <a:rPr lang="en-US" dirty="0" smtClean="0"/>
            </a:br>
            <a:r>
              <a:rPr lang="en-US" dirty="0" smtClean="0"/>
              <a:t>Finding Connection IDs</a:t>
            </a:r>
            <a:endParaRPr lang="en-US" dirty="0"/>
          </a:p>
        </p:txBody>
      </p:sp>
    </p:spTree>
    <p:extLst>
      <p:ext uri="{BB962C8B-B14F-4D97-AF65-F5344CB8AC3E}">
        <p14:creationId xmlns:p14="http://schemas.microsoft.com/office/powerpoint/2010/main" val="2772074594"/>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Basics</a:t>
            </a:r>
            <a:br>
              <a:rPr lang="en-US" dirty="0"/>
            </a:br>
            <a:r>
              <a:rPr lang="en-US" dirty="0" smtClean="0"/>
              <a:t>Diagnostics</a:t>
            </a:r>
            <a:endParaRPr lang="en-US" dirty="0"/>
          </a:p>
        </p:txBody>
      </p:sp>
      <p:sp>
        <p:nvSpPr>
          <p:cNvPr id="3" name="Slide Number Placeholder 2"/>
          <p:cNvSpPr>
            <a:spLocks noGrp="1"/>
          </p:cNvSpPr>
          <p:nvPr>
            <p:ph type="sldNum" sz="quarter" idx="10"/>
          </p:nvPr>
        </p:nvSpPr>
        <p:spPr/>
        <p:txBody>
          <a:bodyPr/>
          <a:lstStyle/>
          <a:p>
            <a:pPr>
              <a:defRPr/>
            </a:pPr>
            <a:fld id="{4458D7BB-C5F0-C74A-897E-AD5E99CA2DB6}" type="slidenum">
              <a:rPr lang="en-US" smtClean="0"/>
              <a:pPr>
                <a:defRPr/>
              </a:pPr>
              <a:t>9</a:t>
            </a:fld>
            <a:endParaRPr lang="en-US" dirty="0"/>
          </a:p>
        </p:txBody>
      </p:sp>
      <p:sp>
        <p:nvSpPr>
          <p:cNvPr id="4" name="Content Placeholder 3"/>
          <p:cNvSpPr>
            <a:spLocks noGrp="1"/>
          </p:cNvSpPr>
          <p:nvPr>
            <p:ph sz="quarter" idx="11"/>
          </p:nvPr>
        </p:nvSpPr>
        <p:spPr>
          <a:xfrm>
            <a:off x="152400" y="1295400"/>
            <a:ext cx="8797047" cy="3218234"/>
          </a:xfrm>
        </p:spPr>
        <p:txBody>
          <a:bodyPr>
            <a:normAutofit/>
          </a:bodyPr>
          <a:lstStyle/>
          <a:p>
            <a:r>
              <a:rPr lang="en-US" dirty="0" smtClean="0"/>
              <a:t>Diagnostics viewable in various areas</a:t>
            </a:r>
          </a:p>
          <a:p>
            <a:pPr lvl="1"/>
            <a:r>
              <a:rPr lang="en-US" dirty="0" smtClean="0"/>
              <a:t>Web pages of devices</a:t>
            </a:r>
          </a:p>
          <a:p>
            <a:pPr lvl="1"/>
            <a:r>
              <a:rPr lang="en-US" dirty="0" smtClean="0"/>
              <a:t>RSLinx</a:t>
            </a:r>
          </a:p>
          <a:p>
            <a:pPr lvl="1"/>
            <a:r>
              <a:rPr lang="en-US" dirty="0" smtClean="0"/>
              <a:t>Switches</a:t>
            </a:r>
          </a:p>
          <a:p>
            <a:pPr lvl="1"/>
            <a:r>
              <a:rPr lang="en-US" dirty="0" smtClean="0"/>
              <a:t>HMI – Ethernet Diagnostics Faceplate</a:t>
            </a:r>
          </a:p>
        </p:txBody>
      </p:sp>
      <p:pic>
        <p:nvPicPr>
          <p:cNvPr id="1030" name="Picture 6" descr="C:\Users\bkyer\AppData\Local\Temp\SNAGHTML17b647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625" y="3716276"/>
            <a:ext cx="4173234" cy="302425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bkyer\AppData\Local\Temp\SNAGHTML5a4967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4612" y="4227810"/>
            <a:ext cx="4300131" cy="200118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3256" y="1358907"/>
            <a:ext cx="3131487" cy="2348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80381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1600201"/>
            <a:ext cx="8229600" cy="2666999"/>
          </a:xfrm>
          <a:prstGeom prst="rect">
            <a:avLst/>
          </a:prstGeom>
        </p:spPr>
        <p:txBody>
          <a:bodyPr>
            <a:normAutofit lnSpcReduction="10000"/>
          </a:bodyPr>
          <a:lstStyle/>
          <a:p>
            <a:pPr marL="0" indent="0">
              <a:buNone/>
            </a:pPr>
            <a:r>
              <a:rPr lang="en-US" sz="2000" dirty="0" smtClean="0"/>
              <a:t>For </a:t>
            </a:r>
            <a:r>
              <a:rPr lang="en-US" sz="2000" u="sng" dirty="0" smtClean="0"/>
              <a:t>analysis</a:t>
            </a:r>
            <a:r>
              <a:rPr lang="en-US" sz="2000" dirty="0" smtClean="0"/>
              <a:t>:</a:t>
            </a:r>
          </a:p>
          <a:p>
            <a:pPr marL="0" indent="0">
              <a:buNone/>
            </a:pPr>
            <a:r>
              <a:rPr lang="en-US" sz="1800" dirty="0" smtClean="0"/>
              <a:t>After a Wireshark capture is obtained, you need to learn the I/O connection IDs that were valid </a:t>
            </a:r>
            <a:r>
              <a:rPr lang="en-US" sz="1800" u="sng" dirty="0" smtClean="0"/>
              <a:t>prior to an I/O connection loss</a:t>
            </a:r>
            <a:r>
              <a:rPr lang="en-US" sz="1800" dirty="0" smtClean="0"/>
              <a:t>.  To do this:</a:t>
            </a:r>
          </a:p>
          <a:p>
            <a:pPr marL="514350" indent="-514350">
              <a:buAutoNum type="arabicPeriod"/>
            </a:pPr>
            <a:r>
              <a:rPr lang="en-US" sz="1800" dirty="0" smtClean="0"/>
              <a:t>Set a filter in Wireshark</a:t>
            </a:r>
          </a:p>
          <a:p>
            <a:pPr marL="0" indent="0">
              <a:buNone/>
            </a:pPr>
            <a:r>
              <a:rPr lang="en-US" sz="2400" dirty="0"/>
              <a:t>	</a:t>
            </a:r>
            <a:r>
              <a:rPr lang="en-US" sz="1600" dirty="0" smtClean="0"/>
              <a:t>TCP and </a:t>
            </a:r>
            <a:r>
              <a:rPr lang="en-US" sz="1600" dirty="0" err="1" smtClean="0"/>
              <a:t>ip.src</a:t>
            </a:r>
            <a:r>
              <a:rPr lang="en-US" sz="1600" dirty="0" smtClean="0"/>
              <a:t>==</a:t>
            </a:r>
            <a:r>
              <a:rPr lang="en-US" sz="1600" dirty="0" err="1" smtClean="0"/>
              <a:t>IP_of_IE_pc</a:t>
            </a:r>
            <a:r>
              <a:rPr lang="en-US" sz="1600" dirty="0" smtClean="0"/>
              <a:t> and </a:t>
            </a:r>
            <a:r>
              <a:rPr lang="en-US" sz="1600" dirty="0" err="1" smtClean="0"/>
              <a:t>ip.dst</a:t>
            </a:r>
            <a:r>
              <a:rPr lang="en-US" sz="1600" dirty="0" smtClean="0"/>
              <a:t>==IPofTheEN2T and </a:t>
            </a:r>
            <a:r>
              <a:rPr lang="en-US" sz="1600" dirty="0" err="1" smtClean="0"/>
              <a:t>tcp.seq</a:t>
            </a:r>
            <a:r>
              <a:rPr lang="en-US" sz="1600" dirty="0" smtClean="0"/>
              <a:t>==0</a:t>
            </a:r>
          </a:p>
          <a:p>
            <a:pPr marL="0" indent="0">
              <a:buNone/>
            </a:pPr>
            <a:r>
              <a:rPr lang="en-US" sz="1600" dirty="0" smtClean="0"/>
              <a:t>Example: TCP and </a:t>
            </a:r>
            <a:r>
              <a:rPr lang="en-US" sz="1600" dirty="0" err="1" smtClean="0"/>
              <a:t>ip.src</a:t>
            </a:r>
            <a:r>
              <a:rPr lang="en-US" sz="1600" dirty="0" smtClean="0"/>
              <a:t>==192.168.1.250 and </a:t>
            </a:r>
            <a:r>
              <a:rPr lang="en-US" sz="1600" dirty="0" err="1" smtClean="0"/>
              <a:t>ip.dst</a:t>
            </a:r>
            <a:r>
              <a:rPr lang="en-US" sz="1600" dirty="0" smtClean="0"/>
              <a:t>==192.168.1.200 and </a:t>
            </a:r>
            <a:r>
              <a:rPr lang="en-US" sz="1600" dirty="0" err="1" smtClean="0"/>
              <a:t>tcp.seq</a:t>
            </a:r>
            <a:r>
              <a:rPr lang="en-US" sz="1600" dirty="0" smtClean="0"/>
              <a:t>==0</a:t>
            </a:r>
          </a:p>
          <a:p>
            <a:pPr marL="0" indent="0">
              <a:buNone/>
            </a:pPr>
            <a:r>
              <a:rPr lang="en-US" sz="1800" dirty="0" smtClean="0"/>
              <a:t>2. Examine the first TCP packet in the TCP/HTTP sequence prior to the loss. </a:t>
            </a:r>
            <a:endParaRPr lang="en-US" sz="1800" dirty="0"/>
          </a:p>
          <a:p>
            <a:pPr marL="0" indent="0">
              <a:buNone/>
            </a:pPr>
            <a:r>
              <a:rPr lang="en-US" sz="1600" dirty="0" smtClean="0"/>
              <a:t>Below, notice the 1 second interval between 1.663 and 2.763</a:t>
            </a:r>
            <a:endParaRPr lang="en-US" sz="1600" dirty="0"/>
          </a:p>
        </p:txBody>
      </p:sp>
      <p:sp>
        <p:nvSpPr>
          <p:cNvPr id="4" name="Date Placeholder 3"/>
          <p:cNvSpPr>
            <a:spLocks noGrp="1"/>
          </p:cNvSpPr>
          <p:nvPr>
            <p:ph type="dt" sz="half" idx="10"/>
          </p:nvPr>
        </p:nvSpPr>
        <p:spPr/>
        <p:txBody>
          <a:bodyPr/>
          <a:lstStyle/>
          <a:p>
            <a:pPr>
              <a:defRPr/>
            </a:pPr>
            <a:r>
              <a:rPr lang="en-US" smtClean="0"/>
              <a:t>02/28/2012</a:t>
            </a:r>
            <a:endParaRPr lang="en-US" dirty="0"/>
          </a:p>
        </p:txBody>
      </p:sp>
      <p:sp>
        <p:nvSpPr>
          <p:cNvPr id="5" name="Slide Number Placeholder 4"/>
          <p:cNvSpPr>
            <a:spLocks noGrp="1"/>
          </p:cNvSpPr>
          <p:nvPr>
            <p:ph type="sldNum" sz="quarter" idx="4294967295"/>
          </p:nvPr>
        </p:nvSpPr>
        <p:spPr>
          <a:xfrm>
            <a:off x="6553200" y="6245225"/>
            <a:ext cx="2133600" cy="476250"/>
          </a:xfrm>
          <a:prstGeom prst="rect">
            <a:avLst/>
          </a:prstGeom>
        </p:spPr>
        <p:txBody>
          <a:bodyPr/>
          <a:lstStyle/>
          <a:p>
            <a:pPr>
              <a:defRPr/>
            </a:pPr>
            <a:fld id="{88A1DF82-1E4A-49D9-852D-E53E18B1CDE7}" type="slidenum">
              <a:rPr lang="en-US" smtClean="0"/>
              <a:pPr>
                <a:defRPr/>
              </a:pPr>
              <a:t>90</a:t>
            </a:fld>
            <a:endParaRPr lang="en-US"/>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4343400"/>
            <a:ext cx="80010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4"/>
          <p:cNvSpPr>
            <a:spLocks noGrp="1"/>
          </p:cNvSpPr>
          <p:nvPr>
            <p:ph type="title"/>
          </p:nvPr>
        </p:nvSpPr>
        <p:spPr>
          <a:xfrm>
            <a:off x="152400" y="152400"/>
            <a:ext cx="7086600" cy="914399"/>
          </a:xfrm>
        </p:spPr>
        <p:txBody>
          <a:bodyPr/>
          <a:lstStyle/>
          <a:p>
            <a:r>
              <a:rPr lang="en-US" dirty="0"/>
              <a:t>Looking At Traces</a:t>
            </a:r>
            <a:r>
              <a:rPr lang="en-US" dirty="0" smtClean="0"/>
              <a:t/>
            </a:r>
            <a:br>
              <a:rPr lang="en-US" dirty="0" smtClean="0"/>
            </a:br>
            <a:r>
              <a:rPr lang="en-US" dirty="0" smtClean="0"/>
              <a:t>Finding Connection IDs</a:t>
            </a:r>
            <a:endParaRPr lang="en-US" dirty="0"/>
          </a:p>
        </p:txBody>
      </p:sp>
    </p:spTree>
    <p:extLst>
      <p:ext uri="{BB962C8B-B14F-4D97-AF65-F5344CB8AC3E}">
        <p14:creationId xmlns:p14="http://schemas.microsoft.com/office/powerpoint/2010/main" val="1383574235"/>
      </p:ext>
    </p:extLst>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1600200"/>
            <a:ext cx="8229600" cy="4525963"/>
          </a:xfrm>
          <a:prstGeom prst="rect">
            <a:avLst/>
          </a:prstGeom>
        </p:spPr>
        <p:txBody>
          <a:bodyPr>
            <a:normAutofit fontScale="92500"/>
          </a:bodyPr>
          <a:lstStyle/>
          <a:p>
            <a:r>
              <a:rPr lang="en-US" sz="2000" dirty="0" smtClean="0"/>
              <a:t>Now, with that packet select Analysis and Follow TCP Stream</a:t>
            </a:r>
          </a:p>
          <a:p>
            <a:pPr marL="0" indent="0">
              <a:buNone/>
            </a:pPr>
            <a:endParaRPr lang="en-US" sz="2000" dirty="0" smtClean="0"/>
          </a:p>
          <a:p>
            <a:pPr marL="0" indent="0">
              <a:buNone/>
            </a:pPr>
            <a:endParaRPr lang="en-US" sz="2000" dirty="0"/>
          </a:p>
          <a:p>
            <a:pPr marL="0" indent="0">
              <a:buNone/>
            </a:pPr>
            <a:endParaRPr lang="en-US" sz="2000" dirty="0" smtClean="0"/>
          </a:p>
          <a:p>
            <a:pPr marL="0" indent="0">
              <a:buNone/>
            </a:pPr>
            <a:endParaRPr lang="en-US" sz="2000" dirty="0"/>
          </a:p>
          <a:p>
            <a:pPr marL="0" indent="0">
              <a:buNone/>
            </a:pPr>
            <a:endParaRPr lang="en-US" sz="2000" dirty="0" smtClean="0"/>
          </a:p>
          <a:p>
            <a:pPr marL="0" indent="0">
              <a:buNone/>
            </a:pPr>
            <a:endParaRPr lang="en-US" sz="2000" dirty="0"/>
          </a:p>
          <a:p>
            <a:r>
              <a:rPr lang="en-US" sz="2000" dirty="0" smtClean="0"/>
              <a:t>Then, select Raw and Save as an html file.</a:t>
            </a:r>
          </a:p>
          <a:p>
            <a:pPr marL="0" indent="0">
              <a:buNone/>
            </a:pPr>
            <a:endParaRPr lang="en-US" sz="2000" dirty="0"/>
          </a:p>
          <a:p>
            <a:pPr marL="0" indent="0">
              <a:buNone/>
            </a:pPr>
            <a:endParaRPr lang="en-US" sz="2000" dirty="0" smtClean="0"/>
          </a:p>
          <a:p>
            <a:pPr marL="0" indent="0">
              <a:buNone/>
            </a:pPr>
            <a:endParaRPr lang="en-US" sz="2000" dirty="0"/>
          </a:p>
          <a:p>
            <a:r>
              <a:rPr lang="en-US" sz="2000" dirty="0" smtClean="0"/>
              <a:t>Then, open the html file with a web browser such as Internet Explorer (see next page).</a:t>
            </a:r>
          </a:p>
          <a:p>
            <a:pPr marL="0" indent="0">
              <a:buNone/>
            </a:pPr>
            <a:endParaRPr lang="en-US" sz="2000" dirty="0"/>
          </a:p>
        </p:txBody>
      </p:sp>
      <p:sp>
        <p:nvSpPr>
          <p:cNvPr id="4" name="Date Placeholder 3"/>
          <p:cNvSpPr>
            <a:spLocks noGrp="1"/>
          </p:cNvSpPr>
          <p:nvPr>
            <p:ph type="dt" sz="half" idx="10"/>
          </p:nvPr>
        </p:nvSpPr>
        <p:spPr/>
        <p:txBody>
          <a:bodyPr/>
          <a:lstStyle/>
          <a:p>
            <a:pPr>
              <a:defRPr/>
            </a:pPr>
            <a:r>
              <a:rPr lang="en-US" smtClean="0"/>
              <a:t>02/28/2012</a:t>
            </a:r>
            <a:endParaRPr lang="en-US"/>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1981200"/>
            <a:ext cx="24384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72000"/>
            <a:ext cx="789622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4"/>
          <p:cNvSpPr>
            <a:spLocks noGrp="1"/>
          </p:cNvSpPr>
          <p:nvPr>
            <p:ph type="title"/>
          </p:nvPr>
        </p:nvSpPr>
        <p:spPr>
          <a:xfrm>
            <a:off x="152400" y="152400"/>
            <a:ext cx="7086600" cy="914399"/>
          </a:xfrm>
        </p:spPr>
        <p:txBody>
          <a:bodyPr/>
          <a:lstStyle/>
          <a:p>
            <a:r>
              <a:rPr lang="en-US" dirty="0"/>
              <a:t>Looking At Traces</a:t>
            </a:r>
            <a:r>
              <a:rPr lang="en-US" dirty="0" smtClean="0"/>
              <a:t/>
            </a:r>
            <a:br>
              <a:rPr lang="en-US" dirty="0" smtClean="0"/>
            </a:br>
            <a:r>
              <a:rPr lang="en-US" dirty="0" smtClean="0"/>
              <a:t>Finding Connection IDs</a:t>
            </a:r>
            <a:endParaRPr lang="en-US" dirty="0"/>
          </a:p>
        </p:txBody>
      </p:sp>
    </p:spTree>
    <p:extLst>
      <p:ext uri="{BB962C8B-B14F-4D97-AF65-F5344CB8AC3E}">
        <p14:creationId xmlns:p14="http://schemas.microsoft.com/office/powerpoint/2010/main" val="3070151965"/>
      </p:ext>
    </p:extLst>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905000"/>
            <a:ext cx="7772400" cy="130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5328007" y="2667000"/>
            <a:ext cx="3124200" cy="5476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4" name="Date Placeholder 3"/>
          <p:cNvSpPr>
            <a:spLocks noGrp="1"/>
          </p:cNvSpPr>
          <p:nvPr>
            <p:ph type="dt" sz="half" idx="10"/>
          </p:nvPr>
        </p:nvSpPr>
        <p:spPr/>
        <p:txBody>
          <a:bodyPr/>
          <a:lstStyle/>
          <a:p>
            <a:pPr>
              <a:defRPr/>
            </a:pPr>
            <a:r>
              <a:rPr lang="en-US" smtClean="0"/>
              <a:t>02/28/2012</a:t>
            </a:r>
            <a:endParaRPr lang="en-US"/>
          </a:p>
        </p:txBody>
      </p:sp>
      <p:sp>
        <p:nvSpPr>
          <p:cNvPr id="8" name="Rectangle 3"/>
          <p:cNvSpPr>
            <a:spLocks noGrp="1" noChangeArrowheads="1"/>
          </p:cNvSpPr>
          <p:nvPr>
            <p:ph idx="4294967295"/>
          </p:nvPr>
        </p:nvSpPr>
        <p:spPr>
          <a:xfrm>
            <a:off x="152400" y="1252045"/>
            <a:ext cx="8763000" cy="3940441"/>
          </a:xfrm>
          <a:prstGeom prst="rect">
            <a:avLst/>
          </a:prstGeom>
        </p:spPr>
        <p:txBody>
          <a:bodyPr>
            <a:normAutofit/>
          </a:bodyPr>
          <a:lstStyle/>
          <a:p>
            <a:endParaRPr lang="en-US" dirty="0"/>
          </a:p>
          <a:p>
            <a:endParaRPr lang="en-US" dirty="0" smtClean="0"/>
          </a:p>
          <a:p>
            <a:endParaRPr lang="en-US" dirty="0"/>
          </a:p>
          <a:p>
            <a:endParaRPr lang="en-US" dirty="0" smtClean="0"/>
          </a:p>
          <a:p>
            <a:endParaRPr lang="en-US" dirty="0"/>
          </a:p>
          <a:p>
            <a:r>
              <a:rPr lang="en-US" dirty="0" smtClean="0"/>
              <a:t>These </a:t>
            </a:r>
            <a:r>
              <a:rPr lang="en-US" dirty="0"/>
              <a:t>connection IDs can then be used in a Wireshark filter to monitor packet flow from source to destination.</a:t>
            </a:r>
            <a:endParaRPr lang="en-US" dirty="0" smtClean="0"/>
          </a:p>
        </p:txBody>
      </p:sp>
      <p:sp>
        <p:nvSpPr>
          <p:cNvPr id="10" name="Title 4"/>
          <p:cNvSpPr>
            <a:spLocks noGrp="1"/>
          </p:cNvSpPr>
          <p:nvPr>
            <p:ph type="title"/>
          </p:nvPr>
        </p:nvSpPr>
        <p:spPr>
          <a:xfrm>
            <a:off x="152400" y="152400"/>
            <a:ext cx="7086600" cy="914399"/>
          </a:xfrm>
        </p:spPr>
        <p:txBody>
          <a:bodyPr/>
          <a:lstStyle/>
          <a:p>
            <a:r>
              <a:rPr lang="en-US" dirty="0"/>
              <a:t>Looking At Traces</a:t>
            </a:r>
            <a:r>
              <a:rPr lang="en-US" dirty="0" smtClean="0"/>
              <a:t/>
            </a:r>
            <a:br>
              <a:rPr lang="en-US" dirty="0" smtClean="0"/>
            </a:br>
            <a:r>
              <a:rPr lang="en-US" dirty="0" smtClean="0"/>
              <a:t>Finding Connection IDs</a:t>
            </a:r>
            <a:endParaRPr lang="en-US" dirty="0"/>
          </a:p>
        </p:txBody>
      </p:sp>
    </p:spTree>
    <p:extLst>
      <p:ext uri="{BB962C8B-B14F-4D97-AF65-F5344CB8AC3E}">
        <p14:creationId xmlns:p14="http://schemas.microsoft.com/office/powerpoint/2010/main" val="1229976126"/>
      </p:ext>
    </p:extLst>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Message Instruction</a:t>
            </a:r>
            <a:endParaRPr lang="en-US" dirty="0"/>
          </a:p>
        </p:txBody>
      </p:sp>
      <p:sp>
        <p:nvSpPr>
          <p:cNvPr id="14340" name="Rectangle 3"/>
          <p:cNvSpPr>
            <a:spLocks noGrp="1" noChangeArrowheads="1"/>
          </p:cNvSpPr>
          <p:nvPr>
            <p:ph idx="4294967295"/>
          </p:nvPr>
        </p:nvSpPr>
        <p:spPr>
          <a:xfrm>
            <a:off x="152400" y="1371600"/>
            <a:ext cx="8763000" cy="5181600"/>
          </a:xfrm>
          <a:prstGeom prst="rect">
            <a:avLst/>
          </a:prstGeom>
        </p:spPr>
        <p:txBody>
          <a:bodyPr/>
          <a:lstStyle/>
          <a:p>
            <a:r>
              <a:rPr lang="en-US" dirty="0" smtClean="0"/>
              <a:t>Example </a:t>
            </a:r>
            <a:r>
              <a:rPr lang="en-US" dirty="0"/>
              <a:t>of setting the CIP message inactivity timeout configuration.  This timeout is </a:t>
            </a:r>
            <a:r>
              <a:rPr lang="en-US" dirty="0" smtClean="0"/>
              <a:t>best used with unconnected </a:t>
            </a:r>
            <a:r>
              <a:rPr lang="en-US" dirty="0"/>
              <a:t>MSGs. Screen capture below copied from Rockwell knowledge base document </a:t>
            </a:r>
            <a:r>
              <a:rPr lang="en-US" dirty="0" smtClean="0"/>
              <a:t>22644</a:t>
            </a:r>
            <a:endParaRPr lang="en-US" dirty="0"/>
          </a:p>
          <a:p>
            <a:pPr lvl="2"/>
            <a:r>
              <a:rPr lang="en-US" dirty="0"/>
              <a:t>If </a:t>
            </a:r>
            <a:r>
              <a:rPr lang="en-US" dirty="0" smtClean="0"/>
              <a:t>a </a:t>
            </a:r>
            <a:r>
              <a:rPr lang="en-US" dirty="0"/>
              <a:t>timeout occurs, the MSG will error (0x204) at the specified MSG </a:t>
            </a:r>
            <a:r>
              <a:rPr lang="en-US" dirty="0" smtClean="0"/>
              <a:t>timeout</a:t>
            </a:r>
            <a:endParaRPr lang="en-US" dirty="0"/>
          </a:p>
          <a:p>
            <a:pPr lvl="2"/>
            <a:r>
              <a:rPr lang="en-US" dirty="0"/>
              <a:t>The Ethernet module does not inform the controller of the </a:t>
            </a:r>
            <a:r>
              <a:rPr lang="en-US" dirty="0" smtClean="0"/>
              <a:t>inactivity </a:t>
            </a:r>
            <a:r>
              <a:rPr lang="en-US" dirty="0"/>
              <a:t>timeout. This timer begins when MSG.EN = </a:t>
            </a:r>
            <a:r>
              <a:rPr lang="en-US" dirty="0" smtClean="0"/>
              <a:t>1</a:t>
            </a:r>
          </a:p>
        </p:txBody>
      </p:sp>
      <p:sp>
        <p:nvSpPr>
          <p:cNvPr id="6" name="Slide Number Placeholder 5"/>
          <p:cNvSpPr>
            <a:spLocks noGrp="1"/>
          </p:cNvSpPr>
          <p:nvPr>
            <p:ph type="sldNum" sz="quarter" idx="10"/>
          </p:nvPr>
        </p:nvSpPr>
        <p:spPr/>
        <p:txBody>
          <a:bodyPr/>
          <a:lstStyle/>
          <a:p>
            <a:fld id="{4458D7BB-C5F0-C74A-897E-AD5E99CA2DB6}" type="slidenum">
              <a:rPr lang="en-US" smtClean="0"/>
              <a:pPr/>
              <a:t>93</a:t>
            </a:fld>
            <a:endParaRPr lang="en-US" dirty="0"/>
          </a:p>
        </p:txBody>
      </p:sp>
      <p:pic>
        <p:nvPicPr>
          <p:cNvPr id="1026" name="Picture 2" descr="C:\Users\bkyer\AppData\Local\Temp\SNAGHTML24d9b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6067" y="3839837"/>
            <a:ext cx="4493031" cy="2781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4234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Message Instruction</a:t>
            </a:r>
            <a:endParaRPr lang="en-US" dirty="0"/>
          </a:p>
        </p:txBody>
      </p:sp>
      <p:sp>
        <p:nvSpPr>
          <p:cNvPr id="14340" name="Rectangle 3"/>
          <p:cNvSpPr>
            <a:spLocks noGrp="1" noChangeArrowheads="1"/>
          </p:cNvSpPr>
          <p:nvPr>
            <p:ph idx="4294967295"/>
          </p:nvPr>
        </p:nvSpPr>
        <p:spPr>
          <a:xfrm>
            <a:off x="152400" y="1371600"/>
            <a:ext cx="8763000" cy="3123065"/>
          </a:xfrm>
          <a:prstGeom prst="rect">
            <a:avLst/>
          </a:prstGeom>
        </p:spPr>
        <p:txBody>
          <a:bodyPr/>
          <a:lstStyle/>
          <a:p>
            <a:r>
              <a:rPr lang="en-US" dirty="0" smtClean="0"/>
              <a:t>Sample capture of traffic with timeout set to 5 seconds</a:t>
            </a:r>
          </a:p>
          <a:p>
            <a:r>
              <a:rPr lang="en-US" dirty="0" smtClean="0"/>
              <a:t>TCP Reset happens after 5 seconds to close the TCP connection</a:t>
            </a:r>
          </a:p>
          <a:p>
            <a:r>
              <a:rPr lang="en-US" dirty="0" smtClean="0"/>
              <a:t>Reduces or eliminates keeps alive TCP traffic</a:t>
            </a:r>
          </a:p>
          <a:p>
            <a:pPr lvl="1"/>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94</a:t>
            </a:fld>
            <a:endParaRPr lang="en-US" dirty="0"/>
          </a:p>
        </p:txBody>
      </p:sp>
      <p:pic>
        <p:nvPicPr>
          <p:cNvPr id="2" name="Picture 1"/>
          <p:cNvPicPr>
            <a:picLocks noChangeAspect="1"/>
          </p:cNvPicPr>
          <p:nvPr/>
        </p:nvPicPr>
        <p:blipFill>
          <a:blip r:embed="rId2"/>
          <a:stretch>
            <a:fillRect/>
          </a:stretch>
        </p:blipFill>
        <p:spPr>
          <a:xfrm>
            <a:off x="356558" y="3340874"/>
            <a:ext cx="8354683" cy="2917183"/>
          </a:xfrm>
          <a:prstGeom prst="rect">
            <a:avLst/>
          </a:prstGeom>
        </p:spPr>
      </p:pic>
    </p:spTree>
    <p:extLst>
      <p:ext uri="{BB962C8B-B14F-4D97-AF65-F5344CB8AC3E}">
        <p14:creationId xmlns:p14="http://schemas.microsoft.com/office/powerpoint/2010/main" val="12928923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Message Instruction</a:t>
            </a:r>
            <a:endParaRPr lang="en-US" dirty="0"/>
          </a:p>
        </p:txBody>
      </p:sp>
      <p:sp>
        <p:nvSpPr>
          <p:cNvPr id="14340" name="Rectangle 3"/>
          <p:cNvSpPr>
            <a:spLocks noGrp="1" noChangeArrowheads="1"/>
          </p:cNvSpPr>
          <p:nvPr>
            <p:ph idx="4294967295"/>
          </p:nvPr>
        </p:nvSpPr>
        <p:spPr>
          <a:xfrm>
            <a:off x="152400" y="1371600"/>
            <a:ext cx="8763000" cy="3123065"/>
          </a:xfrm>
          <a:prstGeom prst="rect">
            <a:avLst/>
          </a:prstGeom>
        </p:spPr>
        <p:txBody>
          <a:bodyPr/>
          <a:lstStyle/>
          <a:p>
            <a:r>
              <a:rPr lang="en-US" dirty="0" smtClean="0"/>
              <a:t>Sample capture of traffic with timeout set to 55 seconds</a:t>
            </a:r>
          </a:p>
          <a:p>
            <a:pPr lvl="1"/>
            <a:r>
              <a:rPr lang="en-US" dirty="0" smtClean="0"/>
              <a:t>Notice the keep alive traffic</a:t>
            </a:r>
          </a:p>
          <a:p>
            <a:pPr lvl="1"/>
            <a:r>
              <a:rPr lang="en-US" dirty="0" smtClean="0"/>
              <a:t>Timeout will happen after 120 seconds of not activity if it is not specified</a:t>
            </a:r>
          </a:p>
          <a:p>
            <a:pPr lvl="1"/>
            <a:endParaRPr lang="en-US"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95</a:t>
            </a:fld>
            <a:endParaRPr lang="en-US" dirty="0"/>
          </a:p>
        </p:txBody>
      </p:sp>
      <p:pic>
        <p:nvPicPr>
          <p:cNvPr id="4" name="Picture 3"/>
          <p:cNvPicPr>
            <a:picLocks noChangeAspect="1"/>
          </p:cNvPicPr>
          <p:nvPr/>
        </p:nvPicPr>
        <p:blipFill>
          <a:blip r:embed="rId2"/>
          <a:stretch>
            <a:fillRect/>
          </a:stretch>
        </p:blipFill>
        <p:spPr>
          <a:xfrm>
            <a:off x="431320" y="3465658"/>
            <a:ext cx="7888258" cy="2394266"/>
          </a:xfrm>
          <a:prstGeom prst="rect">
            <a:avLst/>
          </a:prstGeom>
        </p:spPr>
      </p:pic>
    </p:spTree>
    <p:extLst>
      <p:ext uri="{BB962C8B-B14F-4D97-AF65-F5344CB8AC3E}">
        <p14:creationId xmlns:p14="http://schemas.microsoft.com/office/powerpoint/2010/main" val="466706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a:t>
            </a:r>
            <a:r>
              <a:rPr lang="en-US" dirty="0" smtClean="0"/>
              <a:t>Traces</a:t>
            </a:r>
            <a:br>
              <a:rPr lang="en-US" dirty="0" smtClean="0"/>
            </a:br>
            <a:r>
              <a:rPr lang="en-US" dirty="0" smtClean="0"/>
              <a:t>Malformed packets</a:t>
            </a:r>
            <a:endParaRPr lang="en-US" dirty="0"/>
          </a:p>
        </p:txBody>
      </p:sp>
      <p:sp>
        <p:nvSpPr>
          <p:cNvPr id="14340" name="Rectangle 3"/>
          <p:cNvSpPr>
            <a:spLocks noGrp="1" noChangeArrowheads="1"/>
          </p:cNvSpPr>
          <p:nvPr>
            <p:ph idx="4294967295"/>
          </p:nvPr>
        </p:nvSpPr>
        <p:spPr>
          <a:xfrm>
            <a:off x="152400" y="1252044"/>
            <a:ext cx="8763000" cy="5255759"/>
          </a:xfrm>
          <a:prstGeom prst="rect">
            <a:avLst/>
          </a:prstGeom>
        </p:spPr>
        <p:txBody>
          <a:bodyPr>
            <a:normAutofit/>
          </a:bodyPr>
          <a:lstStyle/>
          <a:p>
            <a:r>
              <a:rPr lang="en-US" dirty="0" smtClean="0"/>
              <a:t>Wireshark might show packets as malformed when they are not</a:t>
            </a:r>
          </a:p>
          <a:p>
            <a:pPr lvl="1"/>
            <a:r>
              <a:rPr lang="en-US" dirty="0" smtClean="0"/>
              <a:t>Packets tagged as bad checksum may be due to NIC hardware offloading (Checksum changed or zeroed by hardware)</a:t>
            </a:r>
          </a:p>
          <a:p>
            <a:endParaRPr lang="en-US" dirty="0"/>
          </a:p>
          <a:p>
            <a:endParaRPr lang="en-US" dirty="0" smtClean="0"/>
          </a:p>
          <a:p>
            <a:endParaRPr lang="en-US" dirty="0" smtClean="0"/>
          </a:p>
          <a:p>
            <a:endParaRPr lang="en-US" dirty="0" smtClean="0"/>
          </a:p>
          <a:p>
            <a:endParaRPr lang="en-US" dirty="0" smtClean="0"/>
          </a:p>
          <a:p>
            <a:endParaRPr lang="en-US" dirty="0"/>
          </a:p>
          <a:p>
            <a:r>
              <a:rPr lang="en-US" dirty="0" smtClean="0"/>
              <a:t>If many packets of interest show this, then </a:t>
            </a:r>
            <a:r>
              <a:rPr lang="en-US" u="sng" dirty="0" smtClean="0"/>
              <a:t>disable</a:t>
            </a:r>
            <a:r>
              <a:rPr lang="en-US" dirty="0" smtClean="0"/>
              <a:t> checksum checking.</a:t>
            </a:r>
          </a:p>
          <a:p>
            <a:pPr lvl="1"/>
            <a:r>
              <a:rPr lang="en-US" dirty="0" smtClean="0"/>
              <a:t>In Wireshark, click on </a:t>
            </a:r>
            <a:r>
              <a:rPr lang="en-US" i="1" dirty="0" smtClean="0"/>
              <a:t>Edit </a:t>
            </a:r>
            <a:r>
              <a:rPr lang="en-US" i="1" dirty="0" smtClean="0">
                <a:sym typeface="Wingdings" panose="05000000000000000000" pitchFamily="2" charset="2"/>
              </a:rPr>
              <a:t></a:t>
            </a:r>
            <a:r>
              <a:rPr lang="en-US" i="1" dirty="0" smtClean="0"/>
              <a:t> Preferences </a:t>
            </a:r>
            <a:r>
              <a:rPr lang="en-US" i="1" dirty="0" smtClean="0">
                <a:sym typeface="Wingdings" panose="05000000000000000000" pitchFamily="2" charset="2"/>
              </a:rPr>
              <a:t></a:t>
            </a:r>
            <a:r>
              <a:rPr lang="en-US" i="1" dirty="0" smtClean="0"/>
              <a:t> Protocols </a:t>
            </a:r>
            <a:r>
              <a:rPr lang="en-US" i="1" dirty="0" smtClean="0">
                <a:sym typeface="Wingdings" panose="05000000000000000000" pitchFamily="2" charset="2"/>
              </a:rPr>
              <a:t> TCP (or UDP)  (Uncheck) Validate TCP (or UDP) checksum if possible</a:t>
            </a:r>
            <a:endParaRPr lang="en-US" i="1" dirty="0" smtClean="0"/>
          </a:p>
        </p:txBody>
      </p:sp>
      <p:sp>
        <p:nvSpPr>
          <p:cNvPr id="6" name="Slide Number Placeholder 5"/>
          <p:cNvSpPr>
            <a:spLocks noGrp="1"/>
          </p:cNvSpPr>
          <p:nvPr>
            <p:ph type="sldNum" sz="quarter" idx="10"/>
          </p:nvPr>
        </p:nvSpPr>
        <p:spPr/>
        <p:txBody>
          <a:bodyPr/>
          <a:lstStyle/>
          <a:p>
            <a:fld id="{4458D7BB-C5F0-C74A-897E-AD5E99CA2DB6}" type="slidenum">
              <a:rPr lang="en-US" smtClean="0"/>
              <a:pPr/>
              <a:t>96</a:t>
            </a:fld>
            <a:endParaRPr lang="en-US" dirty="0"/>
          </a:p>
        </p:txBody>
      </p:sp>
      <p:pic>
        <p:nvPicPr>
          <p:cNvPr id="1026" name="Picture 2" descr="C:\Users\bkyer\AppData\Local\Temp\SNAGHTML1d01e7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112" y="2717872"/>
            <a:ext cx="6505575" cy="2324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18004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Malformed packets</a:t>
            </a:r>
            <a:endParaRPr lang="en-US" dirty="0"/>
          </a:p>
        </p:txBody>
      </p:sp>
      <p:sp>
        <p:nvSpPr>
          <p:cNvPr id="14340" name="Rectangle 3"/>
          <p:cNvSpPr>
            <a:spLocks noGrp="1" noChangeArrowheads="1"/>
          </p:cNvSpPr>
          <p:nvPr>
            <p:ph idx="4294967295"/>
          </p:nvPr>
        </p:nvSpPr>
        <p:spPr>
          <a:xfrm>
            <a:off x="152400" y="1252045"/>
            <a:ext cx="8763000" cy="5436624"/>
          </a:xfrm>
          <a:prstGeom prst="rect">
            <a:avLst/>
          </a:prstGeom>
        </p:spPr>
        <p:txBody>
          <a:bodyPr>
            <a:normAutofit fontScale="92500"/>
          </a:bodyPr>
          <a:lstStyle/>
          <a:p>
            <a:r>
              <a:rPr lang="en-US" dirty="0" smtClean="0"/>
              <a:t>Packets in Wireshark tagged as Malformed might not be</a:t>
            </a:r>
          </a:p>
          <a:p>
            <a:pPr lvl="1"/>
            <a:r>
              <a:rPr lang="en-US" dirty="0" smtClean="0"/>
              <a:t>The below picture shows a “Malformed” TCP packet.</a:t>
            </a:r>
          </a:p>
          <a:p>
            <a:pPr lvl="1"/>
            <a:r>
              <a:rPr lang="en-US" dirty="0" smtClean="0"/>
              <a:t>This is actually a CIP packet that is not being parsed correctly.</a:t>
            </a:r>
          </a:p>
          <a:p>
            <a:pPr lvl="1"/>
            <a:r>
              <a:rPr lang="en-US" dirty="0" smtClean="0"/>
              <a:t>Port 1090 is associated with ff-fms fieldbus and is incorrectly decoded</a:t>
            </a:r>
          </a:p>
          <a:p>
            <a:pPr lvl="1"/>
            <a:endParaRPr lang="en-US" dirty="0" smtClean="0"/>
          </a:p>
          <a:p>
            <a:pPr lvl="1"/>
            <a:endParaRPr lang="en-US" dirty="0" smtClean="0"/>
          </a:p>
          <a:p>
            <a:pPr lvl="1"/>
            <a:endParaRPr lang="en-US" dirty="0" smtClean="0"/>
          </a:p>
          <a:p>
            <a:pPr lvl="1"/>
            <a:endParaRPr lang="en-US" dirty="0" smtClean="0"/>
          </a:p>
          <a:p>
            <a:r>
              <a:rPr lang="en-US" dirty="0" smtClean="0"/>
              <a:t>For </a:t>
            </a:r>
            <a:r>
              <a:rPr lang="en-US" dirty="0"/>
              <a:t>this example, to change this </a:t>
            </a:r>
            <a:r>
              <a:rPr lang="en-US" dirty="0" smtClean="0"/>
              <a:t>behavior, </a:t>
            </a:r>
            <a:r>
              <a:rPr lang="en-US" dirty="0"/>
              <a:t>follow these </a:t>
            </a:r>
            <a:r>
              <a:rPr lang="en-US" dirty="0" smtClean="0"/>
              <a:t>steps:</a:t>
            </a:r>
          </a:p>
          <a:p>
            <a:pPr lvl="1"/>
            <a:r>
              <a:rPr lang="en-US" dirty="0" smtClean="0"/>
              <a:t>Click on </a:t>
            </a:r>
            <a:r>
              <a:rPr lang="en-US" i="1" dirty="0" smtClean="0"/>
              <a:t>Analyze </a:t>
            </a:r>
            <a:r>
              <a:rPr lang="en-US" i="1" dirty="0" smtClean="0">
                <a:sym typeface="Wingdings" panose="05000000000000000000" pitchFamily="2" charset="2"/>
              </a:rPr>
              <a:t></a:t>
            </a:r>
            <a:r>
              <a:rPr lang="en-US" i="1" dirty="0" smtClean="0"/>
              <a:t> </a:t>
            </a:r>
            <a:r>
              <a:rPr lang="en-US" i="1" dirty="0"/>
              <a:t>Enabled </a:t>
            </a:r>
            <a:r>
              <a:rPr lang="en-US" i="1" dirty="0" smtClean="0"/>
              <a:t>Protocols </a:t>
            </a:r>
            <a:r>
              <a:rPr lang="en-US" i="1" dirty="0" smtClean="0">
                <a:sym typeface="Wingdings" panose="05000000000000000000" pitchFamily="2" charset="2"/>
              </a:rPr>
              <a:t> </a:t>
            </a:r>
            <a:r>
              <a:rPr lang="en-US" i="1" dirty="0" smtClean="0"/>
              <a:t>Scroll </a:t>
            </a:r>
            <a:r>
              <a:rPr lang="en-US" i="1" dirty="0"/>
              <a:t>down to FF (or whatever protocol is indicated by the port</a:t>
            </a:r>
            <a:r>
              <a:rPr lang="en-US" i="1" dirty="0" smtClean="0"/>
              <a:t>) </a:t>
            </a:r>
            <a:r>
              <a:rPr lang="en-US" i="1" dirty="0" smtClean="0">
                <a:sym typeface="Wingdings" panose="05000000000000000000" pitchFamily="2" charset="2"/>
              </a:rPr>
              <a:t></a:t>
            </a:r>
            <a:r>
              <a:rPr lang="en-US" i="1" dirty="0" smtClean="0"/>
              <a:t> Uncheck </a:t>
            </a:r>
            <a:r>
              <a:rPr lang="en-US" i="1" dirty="0"/>
              <a:t>the </a:t>
            </a:r>
            <a:r>
              <a:rPr lang="en-US" i="1" dirty="0" smtClean="0"/>
              <a:t>box</a:t>
            </a:r>
            <a:r>
              <a:rPr lang="en-US" i="1" dirty="0"/>
              <a:t> </a:t>
            </a:r>
            <a:r>
              <a:rPr lang="en-US" i="1" dirty="0" smtClean="0">
                <a:sym typeface="Wingdings" panose="05000000000000000000" pitchFamily="2" charset="2"/>
              </a:rPr>
              <a:t> </a:t>
            </a:r>
            <a:r>
              <a:rPr lang="en-US" i="1" dirty="0" smtClean="0"/>
              <a:t>Apply </a:t>
            </a:r>
            <a:endParaRPr lang="en-US" i="1" dirty="0"/>
          </a:p>
          <a:p>
            <a:pPr lvl="1"/>
            <a:r>
              <a:rPr lang="en-US" dirty="0"/>
              <a:t>Wireshark </a:t>
            </a:r>
            <a:r>
              <a:rPr lang="en-US" dirty="0" smtClean="0"/>
              <a:t>should </a:t>
            </a:r>
            <a:r>
              <a:rPr lang="en-US" dirty="0"/>
              <a:t>then </a:t>
            </a:r>
            <a:r>
              <a:rPr lang="en-US" dirty="0" smtClean="0"/>
              <a:t>decode </a:t>
            </a:r>
            <a:r>
              <a:rPr lang="en-US" dirty="0"/>
              <a:t>based on the </a:t>
            </a:r>
            <a:r>
              <a:rPr lang="en-US" dirty="0" smtClean="0"/>
              <a:t>other port which in this case is 44818 which is what CIP uses </a:t>
            </a:r>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97</a:t>
            </a:fld>
            <a:endParaRPr lang="en-US" dirty="0"/>
          </a:p>
        </p:txBody>
      </p:sp>
      <p:pic>
        <p:nvPicPr>
          <p:cNvPr id="2052" name="Picture 4" descr="C:\Users\bkyer\AppData\Local\Temp\SNAGHTML1d4495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111089"/>
            <a:ext cx="7372350" cy="1321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17813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Malformed packets</a:t>
            </a:r>
            <a:endParaRPr lang="en-US" dirty="0"/>
          </a:p>
        </p:txBody>
      </p:sp>
      <p:sp>
        <p:nvSpPr>
          <p:cNvPr id="14340" name="Rectangle 3"/>
          <p:cNvSpPr>
            <a:spLocks noGrp="1" noChangeArrowheads="1"/>
          </p:cNvSpPr>
          <p:nvPr>
            <p:ph idx="4294967295"/>
          </p:nvPr>
        </p:nvSpPr>
        <p:spPr>
          <a:xfrm>
            <a:off x="152400" y="1252045"/>
            <a:ext cx="8763000" cy="5436624"/>
          </a:xfrm>
          <a:prstGeom prst="rect">
            <a:avLst/>
          </a:prstGeom>
        </p:spPr>
        <p:txBody>
          <a:bodyPr>
            <a:normAutofit lnSpcReduction="10000"/>
          </a:bodyPr>
          <a:lstStyle/>
          <a:p>
            <a:r>
              <a:rPr lang="en-US" dirty="0" smtClean="0"/>
              <a:t>Packets in Wireshark tagged as Malformed might not be</a:t>
            </a:r>
          </a:p>
          <a:p>
            <a:pPr lvl="1"/>
            <a:r>
              <a:rPr lang="en-US" dirty="0" smtClean="0"/>
              <a:t>The below picture shows a “Malformed” IO packet.</a:t>
            </a:r>
          </a:p>
          <a:p>
            <a:pPr lvl="1"/>
            <a:r>
              <a:rPr lang="en-US" dirty="0" smtClean="0"/>
              <a:t>This is actually an input only connection that does not have a run/idle 32bit header, but Wireshark assumes connections have 32bit header</a:t>
            </a:r>
          </a:p>
          <a:p>
            <a:pPr lvl="1"/>
            <a:endParaRPr lang="en-US" dirty="0" smtClean="0"/>
          </a:p>
          <a:p>
            <a:pPr lvl="1"/>
            <a:endParaRPr lang="en-US" dirty="0" smtClean="0"/>
          </a:p>
          <a:p>
            <a:pPr lvl="1"/>
            <a:endParaRPr lang="en-US" dirty="0" smtClean="0"/>
          </a:p>
          <a:p>
            <a:pPr lvl="1"/>
            <a:endParaRPr lang="en-US" dirty="0" smtClean="0"/>
          </a:p>
          <a:p>
            <a:r>
              <a:rPr lang="en-US" dirty="0" smtClean="0"/>
              <a:t>For </a:t>
            </a:r>
            <a:r>
              <a:rPr lang="en-US" dirty="0"/>
              <a:t>this example, to change this </a:t>
            </a:r>
            <a:r>
              <a:rPr lang="en-US" dirty="0" smtClean="0"/>
              <a:t>behavior (if desired), </a:t>
            </a:r>
            <a:r>
              <a:rPr lang="en-US" dirty="0"/>
              <a:t>follow these </a:t>
            </a:r>
            <a:r>
              <a:rPr lang="en-US" dirty="0" smtClean="0"/>
              <a:t>steps:</a:t>
            </a:r>
          </a:p>
          <a:p>
            <a:pPr lvl="1"/>
            <a:r>
              <a:rPr lang="en-US" dirty="0" smtClean="0"/>
              <a:t>Click on </a:t>
            </a:r>
            <a:r>
              <a:rPr lang="en-US" i="1" dirty="0"/>
              <a:t>Edit -&gt; Preferences -&gt; Protocols -&gt; ENIP -&gt; uncheck Dissect 32-bit header in the O-&gt;T direction</a:t>
            </a:r>
          </a:p>
          <a:p>
            <a:pPr lvl="1"/>
            <a:r>
              <a:rPr lang="en-US" dirty="0"/>
              <a:t>Wireshark </a:t>
            </a:r>
            <a:r>
              <a:rPr lang="en-US" dirty="0" smtClean="0"/>
              <a:t>will then not try to decode the packet and will not flag it with an error</a:t>
            </a:r>
            <a:endParaRPr lang="en-US" dirty="0"/>
          </a:p>
        </p:txBody>
      </p:sp>
      <p:sp>
        <p:nvSpPr>
          <p:cNvPr id="6" name="Slide Number Placeholder 5"/>
          <p:cNvSpPr>
            <a:spLocks noGrp="1"/>
          </p:cNvSpPr>
          <p:nvPr>
            <p:ph type="sldNum" sz="quarter" idx="10"/>
          </p:nvPr>
        </p:nvSpPr>
        <p:spPr/>
        <p:txBody>
          <a:bodyPr/>
          <a:lstStyle/>
          <a:p>
            <a:fld id="{4458D7BB-C5F0-C74A-897E-AD5E99CA2DB6}" type="slidenum">
              <a:rPr lang="en-US" smtClean="0"/>
              <a:pPr/>
              <a:t>98</a:t>
            </a:fld>
            <a:endParaRPr lang="en-US" dirty="0"/>
          </a:p>
        </p:txBody>
      </p:sp>
      <p:pic>
        <p:nvPicPr>
          <p:cNvPr id="3" name="Picture 2"/>
          <p:cNvPicPr>
            <a:picLocks noChangeAspect="1"/>
          </p:cNvPicPr>
          <p:nvPr/>
        </p:nvPicPr>
        <p:blipFill>
          <a:blip r:embed="rId2"/>
          <a:stretch>
            <a:fillRect/>
          </a:stretch>
        </p:blipFill>
        <p:spPr>
          <a:xfrm>
            <a:off x="338916" y="2756453"/>
            <a:ext cx="8389968" cy="1721564"/>
          </a:xfrm>
          <a:prstGeom prst="rect">
            <a:avLst/>
          </a:prstGeom>
        </p:spPr>
      </p:pic>
    </p:spTree>
    <p:extLst>
      <p:ext uri="{BB962C8B-B14F-4D97-AF65-F5344CB8AC3E}">
        <p14:creationId xmlns:p14="http://schemas.microsoft.com/office/powerpoint/2010/main" val="84629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Looking At Traces</a:t>
            </a:r>
            <a:r>
              <a:rPr lang="en-US" dirty="0" smtClean="0"/>
              <a:t/>
            </a:r>
            <a:br>
              <a:rPr lang="en-US" dirty="0" smtClean="0"/>
            </a:br>
            <a:r>
              <a:rPr lang="en-US" dirty="0" smtClean="0"/>
              <a:t>Window Size</a:t>
            </a:r>
            <a:endParaRPr lang="en-US" dirty="0"/>
          </a:p>
        </p:txBody>
      </p:sp>
      <p:sp>
        <p:nvSpPr>
          <p:cNvPr id="14340" name="Rectangle 3"/>
          <p:cNvSpPr>
            <a:spLocks noGrp="1" noChangeArrowheads="1"/>
          </p:cNvSpPr>
          <p:nvPr>
            <p:ph idx="4294967295"/>
          </p:nvPr>
        </p:nvSpPr>
        <p:spPr>
          <a:xfrm>
            <a:off x="152400" y="1252045"/>
            <a:ext cx="8763000" cy="1948355"/>
          </a:xfrm>
          <a:prstGeom prst="rect">
            <a:avLst/>
          </a:prstGeom>
        </p:spPr>
        <p:txBody>
          <a:bodyPr/>
          <a:lstStyle/>
          <a:p>
            <a:r>
              <a:rPr lang="en-US" dirty="0" smtClean="0"/>
              <a:t>If a device stops sending data, check the window sizes</a:t>
            </a:r>
          </a:p>
          <a:p>
            <a:pPr lvl="1"/>
            <a:r>
              <a:rPr lang="en-US" dirty="0" smtClean="0"/>
              <a:t>If window size starts above 2k, but then is decreasing </a:t>
            </a:r>
            <a:r>
              <a:rPr lang="en-US" u="sng" dirty="0" smtClean="0"/>
              <a:t>and</a:t>
            </a:r>
            <a:r>
              <a:rPr lang="en-US" dirty="0" smtClean="0"/>
              <a:t> stays below 2k, then the other side may not be reading it’s data. In this case, investigate the device whose buffer is not recovering.</a:t>
            </a:r>
          </a:p>
        </p:txBody>
      </p:sp>
      <p:sp>
        <p:nvSpPr>
          <p:cNvPr id="6" name="Slide Number Placeholder 5"/>
          <p:cNvSpPr>
            <a:spLocks noGrp="1"/>
          </p:cNvSpPr>
          <p:nvPr>
            <p:ph type="sldNum" sz="quarter" idx="10"/>
          </p:nvPr>
        </p:nvSpPr>
        <p:spPr/>
        <p:txBody>
          <a:bodyPr/>
          <a:lstStyle/>
          <a:p>
            <a:fld id="{4458D7BB-C5F0-C74A-897E-AD5E99CA2DB6}" type="slidenum">
              <a:rPr lang="en-US" smtClean="0"/>
              <a:pPr/>
              <a:t>99</a:t>
            </a:fld>
            <a:endParaRPr lang="en-US" dirty="0"/>
          </a:p>
        </p:txBody>
      </p:sp>
      <p:pic>
        <p:nvPicPr>
          <p:cNvPr id="3078" name="Picture 6" descr="C:\Users\bkyer\AppData\Local\Temp\SNAGHTML1fe794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971800"/>
            <a:ext cx="7048500" cy="35164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803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RA_Internal-CONFIDENTIAL-Lock-5058-CO900C-5-14-12">
  <a:themeElements>
    <a:clrScheme name="RA Standard">
      <a:dk1>
        <a:srgbClr val="000000"/>
      </a:dk1>
      <a:lt1>
        <a:srgbClr val="FFFFFF"/>
      </a:lt1>
      <a:dk2>
        <a:srgbClr val="000000"/>
      </a:dk2>
      <a:lt2>
        <a:srgbClr val="474747"/>
      </a:lt2>
      <a:accent1>
        <a:srgbClr val="C41230"/>
      </a:accent1>
      <a:accent2>
        <a:srgbClr val="474747"/>
      </a:accent2>
      <a:accent3>
        <a:srgbClr val="003EA2"/>
      </a:accent3>
      <a:accent4>
        <a:srgbClr val="7030A0"/>
      </a:accent4>
      <a:accent5>
        <a:srgbClr val="EAAB00"/>
      </a:accent5>
      <a:accent6>
        <a:srgbClr val="7AB800"/>
      </a:accent6>
      <a:hlink>
        <a:srgbClr val="C41230"/>
      </a:hlink>
      <a:folHlink>
        <a:srgbClr val="CAC7C8"/>
      </a:folHlink>
    </a:clrScheme>
    <a:fontScheme name="Rockwell Automation">
      <a:majorFont>
        <a:latin typeface="Arial"/>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headEnd/>
          <a:tailEnd/>
        </a:ln>
        <a:effectLst/>
        <a:scene3d>
          <a:camera prst="orthographicFront"/>
          <a:lightRig rig="threePt" dir="t">
            <a:rot lat="0" lon="0" rev="1200000"/>
          </a:lightRig>
        </a:scene3d>
        <a:sp3d/>
      </a:spPr>
      <a:bodyPr wrap="none" rtlCol="0" anchor="ctr">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sz="2400" kern="1200">
            <a:solidFill>
              <a:schemeClr val="tx1"/>
            </a:solidFill>
            <a:latin typeface="Arial" charset="0"/>
            <a:ea typeface="+mn-ea"/>
            <a:cs typeface="+mn-cs"/>
          </a:defRPr>
        </a:defPPr>
      </a:lstStyle>
      <a:style>
        <a:lnRef idx="0">
          <a:schemeClr val="accent4"/>
        </a:lnRef>
        <a:fillRef idx="3">
          <a:schemeClr val="accent4"/>
        </a:fillRef>
        <a:effectRef idx="3">
          <a:schemeClr val="accent4"/>
        </a:effectRef>
        <a:fontRef idx="minor">
          <a:schemeClr val="lt1"/>
        </a:fontRef>
      </a:style>
    </a:spDef>
    <a:lnDef>
      <a:spPr bwMode="auto">
        <a:noFill/>
        <a:ln w="9525" cap="flat" cmpd="sng" algn="ctr">
          <a:solidFill>
            <a:schemeClr val="tx2"/>
          </a:solidFill>
          <a:prstDash val="solid"/>
          <a:round/>
          <a:headEnd type="none" w="med" len="med"/>
          <a:tailEnd type="none" w="med" len="med"/>
        </a:ln>
        <a:effectLst/>
      </a:spPr>
      <a:bodyPr/>
      <a:lstStyle/>
    </a:lnDef>
    <a:txDef>
      <a:spPr>
        <a:noFill/>
      </a:spPr>
      <a:bodyPr wrap="square" rtlCol="0">
        <a:spAutoFit/>
      </a:bodyPr>
      <a:lstStyle>
        <a:defPPr>
          <a:lnSpc>
            <a:spcPts val="2200"/>
          </a:lnSpc>
          <a:defRPr sz="2400" dirty="0" smtClean="0">
            <a:solidFill>
              <a:schemeClr val="tx2"/>
            </a:solidFill>
            <a:latin typeface="Arial Narrow"/>
            <a:cs typeface="Arial Narrow"/>
          </a:defRPr>
        </a:defPPr>
      </a:lst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RA-Dark">
  <a:themeElements>
    <a:clrScheme name="Rockwell Automation Dark Confidential">
      <a:dk1>
        <a:srgbClr val="000000"/>
      </a:dk1>
      <a:lt1>
        <a:srgbClr val="FFFFFF"/>
      </a:lt1>
      <a:dk2>
        <a:srgbClr val="000000"/>
      </a:dk2>
      <a:lt2>
        <a:srgbClr val="474747"/>
      </a:lt2>
      <a:accent1>
        <a:srgbClr val="C41230"/>
      </a:accent1>
      <a:accent2>
        <a:srgbClr val="CAC7C8"/>
      </a:accent2>
      <a:accent3>
        <a:srgbClr val="00B0F0"/>
      </a:accent3>
      <a:accent4>
        <a:srgbClr val="9325B2"/>
      </a:accent4>
      <a:accent5>
        <a:srgbClr val="EAAB00"/>
      </a:accent5>
      <a:accent6>
        <a:srgbClr val="7AB800"/>
      </a:accent6>
      <a:hlink>
        <a:srgbClr val="C41230"/>
      </a:hlink>
      <a:folHlink>
        <a:srgbClr val="CAC7C8"/>
      </a:folHlink>
    </a:clrScheme>
    <a:fontScheme name="Rockwell Automation">
      <a:majorFont>
        <a:latin typeface="Arial"/>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25000">
              <a:srgbClr val="E60F34"/>
            </a:gs>
            <a:gs pos="100000">
              <a:srgbClr val="800000"/>
            </a:gs>
          </a:gsLst>
          <a:path path="circle">
            <a:fillToRect l="50000" t="50000" r="50000" b="50000"/>
          </a:path>
          <a:tileRect/>
        </a:gradFill>
        <a:ln>
          <a:headEnd/>
          <a:tailEnd/>
        </a:ln>
        <a:effectLst/>
        <a:scene3d>
          <a:camera prst="obliqueTopRight">
            <a:rot lat="0" lon="0" rev="0"/>
          </a:camera>
          <a:lightRig rig="threePt" dir="t">
            <a:rot lat="0" lon="0" rev="1200000"/>
          </a:lightRig>
        </a:scene3d>
        <a:sp3d>
          <a:bevelT w="63500" h="25400"/>
        </a:sp3d>
      </a:spPr>
      <a:bodyPr wrap="none" anchor="ctr">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sz="2400" kern="1200">
            <a:solidFill>
              <a:schemeClr val="tx1"/>
            </a:solidFill>
            <a:latin typeface="Arial" charset="0"/>
            <a:ea typeface="+mn-ea"/>
            <a:cs typeface="+mn-cs"/>
          </a:defRPr>
        </a:defPPr>
      </a:lstStyle>
      <a:style>
        <a:lnRef idx="0">
          <a:schemeClr val="accent4"/>
        </a:lnRef>
        <a:fillRef idx="3">
          <a:schemeClr val="accent4"/>
        </a:fillRef>
        <a:effectRef idx="3">
          <a:schemeClr val="accent4"/>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b" anchorCtr="0" compatLnSpc="1">
        <a:prstTxWarp prst="textNoShape">
          <a:avLst/>
        </a:prstTxWarp>
      </a:bodyPr>
      <a:lstStyle>
        <a:defPPr marL="0" marR="0" indent="0" algn="l" defTabSz="914400" rtl="0" eaLnBrk="1" fontAlgn="base" latinLnBrk="0" hangingPunct="1">
          <a:lnSpc>
            <a:spcPct val="80000"/>
          </a:lnSpc>
          <a:spcBef>
            <a:spcPct val="0"/>
          </a:spcBef>
          <a:spcAft>
            <a:spcPct val="0"/>
          </a:spcAft>
          <a:buClrTx/>
          <a:buSzTx/>
          <a:buFontTx/>
          <a:buNone/>
          <a:tabLst/>
          <a:defRPr kumimoji="0" lang="en-US" sz="3200" b="0" i="0" u="none" strike="noStrike" cap="none" normalizeH="0" baseline="0">
            <a:ln>
              <a:noFill/>
            </a:ln>
            <a:solidFill>
              <a:srgbClr val="CC0000"/>
            </a:solidFill>
            <a:effectLst/>
            <a:latin typeface="Arial Narrow" charset="0"/>
            <a:ea typeface="ＭＳ Ｐゴシック" charset="-128"/>
            <a:cs typeface="ＭＳ Ｐゴシック" charset="-128"/>
          </a:defRPr>
        </a:defPPr>
      </a:lstStyle>
    </a:lnDef>
    <a:txDef>
      <a:spPr>
        <a:noFill/>
      </a:spPr>
      <a:bodyPr wrap="square" rtlCol="0">
        <a:spAutoFit/>
      </a:bodyPr>
      <a:lstStyle>
        <a:defPPr>
          <a:lnSpc>
            <a:spcPts val="2200"/>
          </a:lnSpc>
          <a:defRPr sz="2000" i="1" dirty="0" smtClean="0">
            <a:solidFill>
              <a:schemeClr val="bg1"/>
            </a:solidFill>
          </a:defRPr>
        </a:defPPr>
      </a:lstStyle>
    </a:tx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RockwellAutomation_PUBLIC-CO900F</Template>
  <TotalTime>0</TotalTime>
  <Words>4772</Words>
  <Application>Microsoft Office PowerPoint</Application>
  <PresentationFormat>On-screen Show (4:3)</PresentationFormat>
  <Paragraphs>710</Paragraphs>
  <Slides>109</Slides>
  <Notes>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109</vt:i4>
      </vt:variant>
    </vt:vector>
  </HeadingPairs>
  <TitlesOfParts>
    <vt:vector size="117" baseType="lpstr">
      <vt:lpstr>Arial Unicode MS</vt:lpstr>
      <vt:lpstr>ＭＳ Ｐゴシック</vt:lpstr>
      <vt:lpstr>Arial</vt:lpstr>
      <vt:lpstr>Arial Narrow</vt:lpstr>
      <vt:lpstr>Webdings</vt:lpstr>
      <vt:lpstr>Wingdings</vt:lpstr>
      <vt:lpstr>RA_Internal-CONFIDENTIAL-Lock-5058-CO900C-5-14-12</vt:lpstr>
      <vt:lpstr>RA-Dark</vt:lpstr>
      <vt:lpstr>EtherNet/IP Book of Knowledge</vt:lpstr>
      <vt:lpstr>Agenda</vt:lpstr>
      <vt:lpstr>Some Basics Why do we do this?</vt:lpstr>
      <vt:lpstr>Some Basics Before Wireshark</vt:lpstr>
      <vt:lpstr>Some Basics Forced Vs. Autonegotiate</vt:lpstr>
      <vt:lpstr>Some Basics Forced Vs. Autonegotiate</vt:lpstr>
      <vt:lpstr>Some Basics Match Port Settings For Each Link</vt:lpstr>
      <vt:lpstr>Some Basics Duplex Mismatch</vt:lpstr>
      <vt:lpstr>Some Basics Diagnostics</vt:lpstr>
      <vt:lpstr>Some Basics Bad Cables</vt:lpstr>
      <vt:lpstr>Some Basics Bad Cables</vt:lpstr>
      <vt:lpstr>Some Basics Lost Packets</vt:lpstr>
      <vt:lpstr>Some Basics Lost Packets</vt:lpstr>
      <vt:lpstr>Some Basics Module Rejects</vt:lpstr>
      <vt:lpstr>Some Basics HTTrack</vt:lpstr>
      <vt:lpstr>Some Basics HTTrack</vt:lpstr>
      <vt:lpstr>Some Basics EtherNet/IP Diagnostics Faceplate</vt:lpstr>
      <vt:lpstr>Some Basics EtherNet/IP Diagnostics Faceplate</vt:lpstr>
      <vt:lpstr>Some Basics Summary</vt:lpstr>
      <vt:lpstr>Agenda</vt:lpstr>
      <vt:lpstr>Port Mirror - Stratix 5700/8000/8300 Multicast</vt:lpstr>
      <vt:lpstr>Port Mirror - Stratix 5700/8000/8300 Multicast</vt:lpstr>
      <vt:lpstr>Port Mirror - Stratix 5700/8000/8300 Device Manager</vt:lpstr>
      <vt:lpstr>Port Mirror - Stratix 5700/8000/8300 Device Manager</vt:lpstr>
      <vt:lpstr>Port Mirror - Stratix 5700/8000/8300 CLI</vt:lpstr>
      <vt:lpstr>Port Mirror - Stratix 5700/8000/8300 CLI</vt:lpstr>
      <vt:lpstr>Port Mirror - Stratix 5700/8000/8300 CLI</vt:lpstr>
      <vt:lpstr>Port Mirror - Stratix 5700/8000/8300 CLI</vt:lpstr>
      <vt:lpstr>Port Mirror 1783-ETAP</vt:lpstr>
      <vt:lpstr>Port Mirror Stratix 6000</vt:lpstr>
      <vt:lpstr>Agenda</vt:lpstr>
      <vt:lpstr> Traffic Capture Multiple Network Interface Cards?</vt:lpstr>
      <vt:lpstr>Traffic Capture Firewalls</vt:lpstr>
      <vt:lpstr> Traffic Capture Using Wireshark</vt:lpstr>
      <vt:lpstr> Traffic Capture Using Wireshark</vt:lpstr>
      <vt:lpstr> Traffic Capture Using Wireshark</vt:lpstr>
      <vt:lpstr>Traffic Capture Using Wireshark</vt:lpstr>
      <vt:lpstr>Traffic Capture Using Wireshark</vt:lpstr>
      <vt:lpstr>Traffic Capture Coloring Rules</vt:lpstr>
      <vt:lpstr>Traffic Capture Coloring Rules</vt:lpstr>
      <vt:lpstr>Traffic Capture Coloring Rules</vt:lpstr>
      <vt:lpstr>Traffic Capture Is The Trace Useful?</vt:lpstr>
      <vt:lpstr>Traffic Capture Is The Trace Useful?</vt:lpstr>
      <vt:lpstr>Traffic Capture Is The Trace Useful?</vt:lpstr>
      <vt:lpstr>Traffic Capture Is The Trace Useful?</vt:lpstr>
      <vt:lpstr>Traffic Capture Is The Trace Useful?</vt:lpstr>
      <vt:lpstr>Traffic Capture Is The Trace Useful?</vt:lpstr>
      <vt:lpstr>Traffic Capture Is The Trace Useful?</vt:lpstr>
      <vt:lpstr>Traffic Capture Is The Trace Useful?</vt:lpstr>
      <vt:lpstr>Traffic Capture Is The Trace Useful?</vt:lpstr>
      <vt:lpstr>Traffic Capture Is The Trace Useful?</vt:lpstr>
      <vt:lpstr>Agenda</vt:lpstr>
      <vt:lpstr>Looking At Traces General Questions</vt:lpstr>
      <vt:lpstr>Looking At Traces ODVA CIP Spec</vt:lpstr>
      <vt:lpstr>Looking At Traces ODVA CIP Spec</vt:lpstr>
      <vt:lpstr>Looking At Traces ODVA CIP Spec</vt:lpstr>
      <vt:lpstr>Looking At Traces ODVA CIP Spec</vt:lpstr>
      <vt:lpstr>Looking At Traces Data Access manual</vt:lpstr>
      <vt:lpstr>Looking At Traces Coloring Rules</vt:lpstr>
      <vt:lpstr>Looking At Traces CIP uses TCP/IP and UDP/IP</vt:lpstr>
      <vt:lpstr>Looking At Traces CIP uses TCP/IP and UDP/IP</vt:lpstr>
      <vt:lpstr>Looking At Traces CIP uses TCP/IP and UDP/IP</vt:lpstr>
      <vt:lpstr>Looking At Traces IEEE and ODVA</vt:lpstr>
      <vt:lpstr>Looking At Traces ARP</vt:lpstr>
      <vt:lpstr>Looking At Traces ARP</vt:lpstr>
      <vt:lpstr>Looking At Traces ARP</vt:lpstr>
      <vt:lpstr>Looking At Traces ARP</vt:lpstr>
      <vt:lpstr>Looking At Traces DLR</vt:lpstr>
      <vt:lpstr>Looking At Traces VLAN tags</vt:lpstr>
      <vt:lpstr>Looking At Traces A Normal I/O Trace</vt:lpstr>
      <vt:lpstr>Looking At Traces A Normal I/O Trace</vt:lpstr>
      <vt:lpstr>Looking At Traces A Normal I/O Trace</vt:lpstr>
      <vt:lpstr>Looking At Traces A Normal I/O Trace</vt:lpstr>
      <vt:lpstr>Looking At Traces A Normal I/O Trace</vt:lpstr>
      <vt:lpstr>Looking At Traces A Normal I/O Trace</vt:lpstr>
      <vt:lpstr>Looking At Traces A Normal I/O Trace</vt:lpstr>
      <vt:lpstr>Looking At Traces I/O Timeouts</vt:lpstr>
      <vt:lpstr>Looking At Traces Analyzing I/O packets</vt:lpstr>
      <vt:lpstr>Looking At Traces  I/O Graph</vt:lpstr>
      <vt:lpstr>Looking At Traces Conversation Filters</vt:lpstr>
      <vt:lpstr>Looking At Traces Run bit</vt:lpstr>
      <vt:lpstr>Looking At Traces Multicast Recommendations</vt:lpstr>
      <vt:lpstr>Looking At Traces Multicast</vt:lpstr>
      <vt:lpstr>Multicast - IGMP Leave happens when?</vt:lpstr>
      <vt:lpstr>Multicast - IGMP Leave happens when?</vt:lpstr>
      <vt:lpstr>Multicast - IGMP Leave happens when?</vt:lpstr>
      <vt:lpstr>Multicast - IGMP Leave happens when?</vt:lpstr>
      <vt:lpstr>Looking At Traces Multicast</vt:lpstr>
      <vt:lpstr>Looking At Traces Finding Connection IDs</vt:lpstr>
      <vt:lpstr>Looking At Traces Finding Connection IDs</vt:lpstr>
      <vt:lpstr>Looking At Traces Finding Connection IDs</vt:lpstr>
      <vt:lpstr>Looking At Traces Finding Connection IDs</vt:lpstr>
      <vt:lpstr>Looking At Traces Message Instruction</vt:lpstr>
      <vt:lpstr>Looking At Traces Message Instruction</vt:lpstr>
      <vt:lpstr>Looking At Traces Message Instruction</vt:lpstr>
      <vt:lpstr>Looking At Traces Malformed packets</vt:lpstr>
      <vt:lpstr>Looking At Traces Malformed packets</vt:lpstr>
      <vt:lpstr>Looking At Traces Malformed packets</vt:lpstr>
      <vt:lpstr>Looking At Traces Window Size</vt:lpstr>
      <vt:lpstr>Looking At Traces ICMP Packets</vt:lpstr>
      <vt:lpstr>Looking At Traces QOS</vt:lpstr>
      <vt:lpstr>Looking At Traces Duplicate packets?</vt:lpstr>
      <vt:lpstr>Looking At Traces Duplicate packets?</vt:lpstr>
      <vt:lpstr>Looking At Traces Removing Duplicate Packets</vt:lpstr>
      <vt:lpstr>Looking At Traces Routing between Vlans</vt:lpstr>
      <vt:lpstr>Misc Tips Routing between Vlans</vt:lpstr>
      <vt:lpstr>Misc Tips Pinging</vt:lpstr>
      <vt:lpstr>Misc Tips Is Switch Dropping Packets?</vt:lpstr>
      <vt:lpstr>Ethernet Book of Knowledge Troubleshooting</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Rockwell Automation</dc:subject>
  <dc:creator/>
  <cp:keywords>Rockwell Automation</cp:keywords>
  <dc:description>Rockwell Automation</dc:description>
  <cp:lastModifiedBy/>
  <cp:revision>1</cp:revision>
  <dcterms:created xsi:type="dcterms:W3CDTF">2015-02-03T22:16:20Z</dcterms:created>
  <dcterms:modified xsi:type="dcterms:W3CDTF">2016-01-12T19:55:27Z</dcterms:modified>
  <cp:category>Rockwell Automation</cp:category>
  <cp:contentStatus>Rockwell Automation</cp:contentStatus>
</cp:coreProperties>
</file>